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セザンヌ" panose="02020600000000000000" pitchFamily="18" charset="-128"/>
      <p:regular r:id="rId9"/>
    </p:embeddedFont>
    <p:embeddedFont>
      <p:font typeface="セザンヌ Bold" panose="02020800000000000000" pitchFamily="18" charset="-128"/>
      <p:regular r:id="rId10"/>
      <p:bold r:id="rId11"/>
    </p:embeddedFont>
    <p:embeddedFont>
      <p:font typeface="モード明朝A" panose="02020700000000000000" pitchFamily="18" charset="-128"/>
      <p:regular r:id="rId12"/>
      <p:bold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77" autoAdjust="0"/>
  </p:normalViewPr>
  <p:slideViewPr>
    <p:cSldViewPr>
      <p:cViewPr varScale="1">
        <p:scale>
          <a:sx n="77" d="100"/>
          <a:sy n="77" d="100"/>
        </p:scale>
        <p:origin x="34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8.jpeg"/></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sv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31319" y="2128715"/>
            <a:ext cx="6062638" cy="602956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5256681" y="2128715"/>
            <a:ext cx="6062638" cy="6029569"/>
          </a:xfrm>
          <a:prstGeom prst="rect">
            <a:avLst/>
          </a:prstGeom>
        </p:spPr>
      </p:pic>
      <p:sp>
        <p:nvSpPr>
          <p:cNvPr id="4" name="TextBox 4"/>
          <p:cNvSpPr txBox="1"/>
          <p:nvPr/>
        </p:nvSpPr>
        <p:spPr>
          <a:xfrm>
            <a:off x="3496036" y="3743324"/>
            <a:ext cx="11295928" cy="2154436"/>
          </a:xfrm>
          <a:prstGeom prst="rect">
            <a:avLst/>
          </a:prstGeom>
        </p:spPr>
        <p:txBody>
          <a:bodyPr lIns="0" tIns="0" rIns="0" bIns="0" rtlCol="0" anchor="t">
            <a:spAutoFit/>
          </a:bodyPr>
          <a:lstStyle/>
          <a:p>
            <a:pPr algn="ctr">
              <a:lnSpc>
                <a:spcPts val="8400"/>
              </a:lnSpc>
            </a:pPr>
            <a:r>
              <a:rPr lang="en-US" sz="7000" spc="917" dirty="0" err="1">
                <a:solidFill>
                  <a:srgbClr val="000000"/>
                </a:solidFill>
                <a:ea typeface="モード明朝A"/>
              </a:rPr>
              <a:t>車両運送会社</a:t>
            </a:r>
            <a:endParaRPr lang="en-US" sz="7000" spc="917" dirty="0">
              <a:solidFill>
                <a:srgbClr val="000000"/>
              </a:solidFill>
              <a:ea typeface="モード明朝A"/>
            </a:endParaRPr>
          </a:p>
          <a:p>
            <a:pPr algn="ctr">
              <a:lnSpc>
                <a:spcPts val="8400"/>
              </a:lnSpc>
            </a:pPr>
            <a:r>
              <a:rPr lang="en-US" sz="7000" spc="917" dirty="0">
                <a:solidFill>
                  <a:srgbClr val="000000"/>
                </a:solidFill>
                <a:ea typeface="モード明朝A"/>
              </a:rPr>
              <a:t>『</a:t>
            </a:r>
            <a:r>
              <a:rPr lang="en-US" sz="7000" b="1" spc="917" dirty="0" err="1">
                <a:solidFill>
                  <a:srgbClr val="000000"/>
                </a:solidFill>
                <a:ea typeface="モード明朝A"/>
              </a:rPr>
              <a:t>YUBIKA</a:t>
            </a:r>
            <a:r>
              <a:rPr lang="en-US" sz="7000" spc="917" dirty="0" err="1">
                <a:solidFill>
                  <a:srgbClr val="000000"/>
                </a:solidFill>
                <a:ea typeface="モード明朝A"/>
              </a:rPr>
              <a:t>』について</a:t>
            </a:r>
            <a:endParaRPr lang="en-US" sz="7000" spc="917" dirty="0">
              <a:solidFill>
                <a:srgbClr val="000000"/>
              </a:solidFill>
              <a:ea typeface="モード明朝A"/>
            </a:endParaRPr>
          </a:p>
        </p:txBody>
      </p:sp>
      <p:sp>
        <p:nvSpPr>
          <p:cNvPr id="5" name="TextBox 5"/>
          <p:cNvSpPr txBox="1"/>
          <p:nvPr/>
        </p:nvSpPr>
        <p:spPr>
          <a:xfrm>
            <a:off x="7227088" y="8354060"/>
            <a:ext cx="3833824" cy="904240"/>
          </a:xfrm>
          <a:prstGeom prst="rect">
            <a:avLst/>
          </a:prstGeom>
        </p:spPr>
        <p:txBody>
          <a:bodyPr lIns="0" tIns="0" rIns="0" bIns="0" rtlCol="0" anchor="t">
            <a:spAutoFit/>
          </a:bodyPr>
          <a:lstStyle/>
          <a:p>
            <a:pPr algn="ctr">
              <a:lnSpc>
                <a:spcPts val="4759"/>
              </a:lnSpc>
            </a:pPr>
            <a:r>
              <a:rPr lang="en-US" sz="3399" spc="486">
                <a:solidFill>
                  <a:srgbClr val="000000"/>
                </a:solidFill>
                <a:latin typeface="セザンヌ"/>
              </a:rPr>
              <a:t>2022年12月5日</a:t>
            </a:r>
          </a:p>
        </p:txBody>
      </p:sp>
      <p:grpSp>
        <p:nvGrpSpPr>
          <p:cNvPr id="6" name="Group 6"/>
          <p:cNvGrpSpPr/>
          <p:nvPr/>
        </p:nvGrpSpPr>
        <p:grpSpPr>
          <a:xfrm>
            <a:off x="7022278" y="1028700"/>
            <a:ext cx="6560346" cy="691050"/>
            <a:chOff x="0" y="0"/>
            <a:chExt cx="8747127" cy="921400"/>
          </a:xfrm>
        </p:grpSpPr>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209475" cy="921400"/>
            </a:xfrm>
            <a:prstGeom prst="rect">
              <a:avLst/>
            </a:prstGeom>
          </p:spPr>
        </p:pic>
        <p:sp>
          <p:nvSpPr>
            <p:cNvPr id="8" name="TextBox 8"/>
            <p:cNvSpPr txBox="1"/>
            <p:nvPr/>
          </p:nvSpPr>
          <p:spPr>
            <a:xfrm>
              <a:off x="1441549" y="-31100"/>
              <a:ext cx="7305578" cy="952500"/>
            </a:xfrm>
            <a:prstGeom prst="rect">
              <a:avLst/>
            </a:prstGeom>
          </p:spPr>
          <p:txBody>
            <a:bodyPr lIns="0" tIns="0" rIns="0" bIns="0" rtlCol="0" anchor="t">
              <a:spAutoFit/>
            </a:bodyPr>
            <a:lstStyle/>
            <a:p>
              <a:pPr>
                <a:lnSpc>
                  <a:spcPts val="4200"/>
                </a:lnSpc>
              </a:pPr>
              <a:r>
                <a:rPr lang="en-US" sz="3000" dirty="0">
                  <a:solidFill>
                    <a:srgbClr val="000000"/>
                  </a:solidFill>
                  <a:latin typeface="セザンヌ"/>
                </a:rPr>
                <a:t>CTB20 第3班</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8764" y="401111"/>
            <a:ext cx="6723547" cy="672354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4697523" y="6767465"/>
            <a:ext cx="3161247" cy="3161247"/>
          </a:xfrm>
          <a:prstGeom prst="rect">
            <a:avLst/>
          </a:prstGeom>
        </p:spPr>
      </p:pic>
      <p:sp>
        <p:nvSpPr>
          <p:cNvPr id="4" name="TextBox 4"/>
          <p:cNvSpPr txBox="1"/>
          <p:nvPr/>
        </p:nvSpPr>
        <p:spPr>
          <a:xfrm>
            <a:off x="8518912" y="2096009"/>
            <a:ext cx="6625102" cy="6162037"/>
          </a:xfrm>
          <a:prstGeom prst="rect">
            <a:avLst/>
          </a:prstGeom>
        </p:spPr>
        <p:txBody>
          <a:bodyPr lIns="0" tIns="0" rIns="0" bIns="0" rtlCol="0" anchor="t">
            <a:spAutoFit/>
          </a:bodyPr>
          <a:lstStyle/>
          <a:p>
            <a:pPr algn="just">
              <a:lnSpc>
                <a:spcPts val="7805"/>
              </a:lnSpc>
            </a:pPr>
            <a:r>
              <a:rPr lang="en-US" sz="3500">
                <a:solidFill>
                  <a:srgbClr val="000000"/>
                </a:solidFill>
                <a:latin typeface="モード明朝A"/>
              </a:rPr>
              <a:t>01    YUBIKAについて</a:t>
            </a:r>
          </a:p>
          <a:p>
            <a:pPr algn="just">
              <a:lnSpc>
                <a:spcPts val="7805"/>
              </a:lnSpc>
            </a:pPr>
            <a:r>
              <a:rPr lang="en-US" sz="3500">
                <a:solidFill>
                  <a:srgbClr val="000000"/>
                </a:solidFill>
                <a:latin typeface="モード明朝A"/>
              </a:rPr>
              <a:t>02    メンバー紹介</a:t>
            </a:r>
          </a:p>
          <a:p>
            <a:pPr algn="just">
              <a:lnSpc>
                <a:spcPts val="7805"/>
              </a:lnSpc>
            </a:pPr>
            <a:r>
              <a:rPr lang="en-US" sz="3500">
                <a:solidFill>
                  <a:srgbClr val="000000"/>
                </a:solidFill>
                <a:latin typeface="モード明朝A"/>
              </a:rPr>
              <a:t>03    使用した環境</a:t>
            </a:r>
          </a:p>
          <a:p>
            <a:pPr algn="just">
              <a:lnSpc>
                <a:spcPts val="7805"/>
              </a:lnSpc>
            </a:pPr>
            <a:r>
              <a:rPr lang="en-US" sz="3500">
                <a:solidFill>
                  <a:srgbClr val="000000"/>
                </a:solidFill>
                <a:latin typeface="モード明朝A"/>
              </a:rPr>
              <a:t>04    工夫・苦労した点</a:t>
            </a:r>
          </a:p>
          <a:p>
            <a:pPr algn="just">
              <a:lnSpc>
                <a:spcPts val="7805"/>
              </a:lnSpc>
            </a:pPr>
            <a:r>
              <a:rPr lang="en-US" sz="3500">
                <a:solidFill>
                  <a:srgbClr val="000000"/>
                </a:solidFill>
                <a:latin typeface="モード明朝A"/>
              </a:rPr>
              <a:t>05    サイト紹介</a:t>
            </a:r>
          </a:p>
          <a:p>
            <a:pPr algn="just">
              <a:lnSpc>
                <a:spcPts val="7805"/>
              </a:lnSpc>
            </a:pPr>
            <a:endParaRPr lang="en-US" sz="3500">
              <a:solidFill>
                <a:srgbClr val="000000"/>
              </a:solidFill>
              <a:latin typeface="モード明朝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6959" y="-680404"/>
            <a:ext cx="6456336" cy="6432859"/>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09473" y="6087349"/>
            <a:ext cx="6456336" cy="6432859"/>
          </a:xfrm>
          <a:prstGeom prst="rect">
            <a:avLst/>
          </a:prstGeom>
        </p:spPr>
      </p:pic>
      <p:grpSp>
        <p:nvGrpSpPr>
          <p:cNvPr id="4" name="Group 4"/>
          <p:cNvGrpSpPr/>
          <p:nvPr/>
        </p:nvGrpSpPr>
        <p:grpSpPr>
          <a:xfrm>
            <a:off x="7393102" y="1854781"/>
            <a:ext cx="9470656" cy="4095444"/>
            <a:chOff x="0" y="0"/>
            <a:chExt cx="12627542" cy="5460592"/>
          </a:xfrm>
        </p:grpSpPr>
        <p:sp>
          <p:nvSpPr>
            <p:cNvPr id="5" name="TextBox 5"/>
            <p:cNvSpPr txBox="1"/>
            <p:nvPr/>
          </p:nvSpPr>
          <p:spPr>
            <a:xfrm>
              <a:off x="0" y="1184925"/>
              <a:ext cx="11129897" cy="4275667"/>
            </a:xfrm>
            <a:prstGeom prst="rect">
              <a:avLst/>
            </a:prstGeom>
          </p:spPr>
          <p:txBody>
            <a:bodyPr lIns="0" tIns="0" rIns="0" bIns="0" rtlCol="0" anchor="t">
              <a:spAutoFit/>
            </a:bodyPr>
            <a:lstStyle/>
            <a:p>
              <a:pPr>
                <a:lnSpc>
                  <a:spcPts val="4074"/>
                </a:lnSpc>
              </a:pPr>
              <a:r>
                <a:rPr lang="en-US" sz="2499">
                  <a:solidFill>
                    <a:srgbClr val="000000"/>
                  </a:solidFill>
                  <a:ea typeface="セザンヌ"/>
                </a:rPr>
                <a:t>チームメンバそれぞれのDiscordユーザーネームの頭文字を取り、「Y・U・B・I・K・A」と名付けました。</a:t>
              </a:r>
            </a:p>
            <a:p>
              <a:pPr>
                <a:lnSpc>
                  <a:spcPts val="4074"/>
                </a:lnSpc>
              </a:pPr>
              <a:endParaRPr lang="en-US" sz="2499">
                <a:solidFill>
                  <a:srgbClr val="000000"/>
                </a:solidFill>
                <a:ea typeface="セザンヌ"/>
              </a:endParaRPr>
            </a:p>
            <a:p>
              <a:pPr>
                <a:lnSpc>
                  <a:spcPts val="4074"/>
                </a:lnSpc>
              </a:pPr>
              <a:r>
                <a:rPr lang="en-US" sz="2499">
                  <a:solidFill>
                    <a:srgbClr val="000000"/>
                  </a:solidFill>
                  <a:ea typeface="セザンヌ"/>
                </a:rPr>
                <a:t>愛知県にはTOYOTAが存在することもあり、車産業が盛んです。よって車を陸送する運送会社と定め、サイトを作成しました。</a:t>
              </a:r>
            </a:p>
          </p:txBody>
        </p:sp>
        <p:sp>
          <p:nvSpPr>
            <p:cNvPr id="6" name="TextBox 6"/>
            <p:cNvSpPr txBox="1"/>
            <p:nvPr/>
          </p:nvSpPr>
          <p:spPr>
            <a:xfrm>
              <a:off x="0" y="-685800"/>
              <a:ext cx="12627542" cy="1905000"/>
            </a:xfrm>
            <a:prstGeom prst="rect">
              <a:avLst/>
            </a:prstGeom>
          </p:spPr>
          <p:txBody>
            <a:bodyPr lIns="0" tIns="0" rIns="0" bIns="0" rtlCol="0" anchor="t">
              <a:spAutoFit/>
            </a:bodyPr>
            <a:lstStyle/>
            <a:p>
              <a:pPr>
                <a:lnSpc>
                  <a:spcPts val="8400"/>
                </a:lnSpc>
              </a:pPr>
              <a:r>
                <a:rPr lang="en-US" sz="6000" spc="330">
                  <a:solidFill>
                    <a:srgbClr val="000000"/>
                  </a:solidFill>
                  <a:latin typeface="モード明朝A"/>
                </a:rPr>
                <a:t>YUBIKA</a:t>
              </a:r>
              <a:r>
                <a:rPr lang="en-US" sz="6000" spc="330">
                  <a:solidFill>
                    <a:srgbClr val="000000"/>
                  </a:solidFill>
                  <a:ea typeface="モード明朝A"/>
                </a:rPr>
                <a:t>について</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477000" y="2871805"/>
            <a:ext cx="2271704" cy="2271695"/>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sp>
      </p:grpSp>
      <p:grpSp>
        <p:nvGrpSpPr>
          <p:cNvPr id="4" name="Group 4"/>
          <p:cNvGrpSpPr>
            <a:grpSpLocks noChangeAspect="1"/>
          </p:cNvGrpSpPr>
          <p:nvPr/>
        </p:nvGrpSpPr>
        <p:grpSpPr>
          <a:xfrm>
            <a:off x="9645977" y="2871805"/>
            <a:ext cx="2271704" cy="2271695"/>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7988" r="-17988"/>
              </a:stretch>
            </a:blipFill>
          </p:spPr>
        </p:sp>
      </p:grpSp>
      <p:grpSp>
        <p:nvGrpSpPr>
          <p:cNvPr id="6" name="Group 6"/>
          <p:cNvGrpSpPr>
            <a:grpSpLocks noChangeAspect="1"/>
          </p:cNvGrpSpPr>
          <p:nvPr/>
        </p:nvGrpSpPr>
        <p:grpSpPr>
          <a:xfrm>
            <a:off x="12814953" y="2871805"/>
            <a:ext cx="2271704" cy="2271695"/>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sp>
      </p:grpSp>
      <p:grpSp>
        <p:nvGrpSpPr>
          <p:cNvPr id="8" name="Group 8"/>
          <p:cNvGrpSpPr>
            <a:grpSpLocks noChangeAspect="1"/>
          </p:cNvGrpSpPr>
          <p:nvPr/>
        </p:nvGrpSpPr>
        <p:grpSpPr>
          <a:xfrm>
            <a:off x="139047" y="2871805"/>
            <a:ext cx="2271704" cy="2271695"/>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b="-50000"/>
              </a:stretch>
            </a:blipFill>
          </p:spPr>
        </p:sp>
      </p:grpSp>
      <p:grpSp>
        <p:nvGrpSpPr>
          <p:cNvPr id="10" name="Group 10"/>
          <p:cNvGrpSpPr>
            <a:grpSpLocks noChangeAspect="1"/>
          </p:cNvGrpSpPr>
          <p:nvPr/>
        </p:nvGrpSpPr>
        <p:grpSpPr>
          <a:xfrm>
            <a:off x="3308024" y="2871805"/>
            <a:ext cx="2271704" cy="2271695"/>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b="-50000"/>
              </a:stretch>
            </a:blipFill>
          </p:spPr>
        </p:sp>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2103342" y="7539172"/>
            <a:ext cx="4114800" cy="4114800"/>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01522" y="-1491844"/>
            <a:ext cx="4114800" cy="4114800"/>
          </a:xfrm>
          <a:prstGeom prst="rect">
            <a:avLst/>
          </a:prstGeom>
        </p:spPr>
      </p:pic>
      <p:grpSp>
        <p:nvGrpSpPr>
          <p:cNvPr id="14" name="Group 14"/>
          <p:cNvGrpSpPr>
            <a:grpSpLocks noChangeAspect="1"/>
          </p:cNvGrpSpPr>
          <p:nvPr/>
        </p:nvGrpSpPr>
        <p:grpSpPr>
          <a:xfrm>
            <a:off x="15888647" y="2871805"/>
            <a:ext cx="2271704" cy="2271695"/>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5046" r="-25046"/>
              </a:stretch>
            </a:blipFill>
          </p:spPr>
        </p:sp>
      </p:grpSp>
      <p:sp>
        <p:nvSpPr>
          <p:cNvPr id="16" name="TextBox 16"/>
          <p:cNvSpPr txBox="1"/>
          <p:nvPr/>
        </p:nvSpPr>
        <p:spPr>
          <a:xfrm>
            <a:off x="9838413" y="5251884"/>
            <a:ext cx="1886832" cy="790575"/>
          </a:xfrm>
          <a:prstGeom prst="rect">
            <a:avLst/>
          </a:prstGeom>
        </p:spPr>
        <p:txBody>
          <a:bodyPr lIns="0" tIns="0" rIns="0" bIns="0" rtlCol="0" anchor="t">
            <a:spAutoFit/>
          </a:bodyPr>
          <a:lstStyle/>
          <a:p>
            <a:pPr marL="0" lvl="0" indent="0" algn="ctr">
              <a:lnSpc>
                <a:spcPts val="3840"/>
              </a:lnSpc>
              <a:spcBef>
                <a:spcPct val="0"/>
              </a:spcBef>
            </a:pPr>
            <a:r>
              <a:rPr lang="en-US" sz="3200" spc="160">
                <a:solidFill>
                  <a:srgbClr val="191919"/>
                </a:solidFill>
                <a:ea typeface="セザンヌ"/>
              </a:rPr>
              <a:t>野口翼</a:t>
            </a:r>
          </a:p>
        </p:txBody>
      </p:sp>
      <p:sp>
        <p:nvSpPr>
          <p:cNvPr id="17" name="TextBox 17"/>
          <p:cNvSpPr txBox="1"/>
          <p:nvPr/>
        </p:nvSpPr>
        <p:spPr>
          <a:xfrm>
            <a:off x="6525097" y="5251884"/>
            <a:ext cx="2273612" cy="790575"/>
          </a:xfrm>
          <a:prstGeom prst="rect">
            <a:avLst/>
          </a:prstGeom>
        </p:spPr>
        <p:txBody>
          <a:bodyPr lIns="0" tIns="0" rIns="0" bIns="0" rtlCol="0" anchor="t">
            <a:spAutoFit/>
          </a:bodyPr>
          <a:lstStyle/>
          <a:p>
            <a:pPr marL="0" lvl="0" indent="0" algn="ctr">
              <a:lnSpc>
                <a:spcPts val="3840"/>
              </a:lnSpc>
              <a:spcBef>
                <a:spcPct val="0"/>
              </a:spcBef>
            </a:pPr>
            <a:r>
              <a:rPr lang="en-US" sz="3200" spc="160">
                <a:solidFill>
                  <a:srgbClr val="191919"/>
                </a:solidFill>
                <a:ea typeface="セザンヌ"/>
              </a:rPr>
              <a:t>小島浩史郎</a:t>
            </a:r>
          </a:p>
        </p:txBody>
      </p:sp>
      <p:sp>
        <p:nvSpPr>
          <p:cNvPr id="18" name="TextBox 18"/>
          <p:cNvSpPr txBox="1"/>
          <p:nvPr/>
        </p:nvSpPr>
        <p:spPr>
          <a:xfrm>
            <a:off x="12814953" y="5251884"/>
            <a:ext cx="2292644" cy="790575"/>
          </a:xfrm>
          <a:prstGeom prst="rect">
            <a:avLst/>
          </a:prstGeom>
        </p:spPr>
        <p:txBody>
          <a:bodyPr lIns="0" tIns="0" rIns="0" bIns="0" rtlCol="0" anchor="t">
            <a:spAutoFit/>
          </a:bodyPr>
          <a:lstStyle/>
          <a:p>
            <a:pPr marL="0" lvl="0" indent="0" algn="ctr">
              <a:lnSpc>
                <a:spcPts val="3840"/>
              </a:lnSpc>
              <a:spcBef>
                <a:spcPct val="0"/>
              </a:spcBef>
            </a:pPr>
            <a:r>
              <a:rPr lang="en-US" sz="3200" spc="160">
                <a:solidFill>
                  <a:srgbClr val="191919"/>
                </a:solidFill>
                <a:ea typeface="セザンヌ"/>
              </a:rPr>
              <a:t>西尾龍馬</a:t>
            </a:r>
          </a:p>
        </p:txBody>
      </p:sp>
      <p:sp>
        <p:nvSpPr>
          <p:cNvPr id="19" name="TextBox 19"/>
          <p:cNvSpPr txBox="1"/>
          <p:nvPr/>
        </p:nvSpPr>
        <p:spPr>
          <a:xfrm>
            <a:off x="3144310" y="5251884"/>
            <a:ext cx="2599131" cy="790575"/>
          </a:xfrm>
          <a:prstGeom prst="rect">
            <a:avLst/>
          </a:prstGeom>
        </p:spPr>
        <p:txBody>
          <a:bodyPr lIns="0" tIns="0" rIns="0" bIns="0" rtlCol="0" anchor="t">
            <a:spAutoFit/>
          </a:bodyPr>
          <a:lstStyle/>
          <a:p>
            <a:pPr marL="0" lvl="0" indent="0" algn="ctr">
              <a:lnSpc>
                <a:spcPts val="3840"/>
              </a:lnSpc>
              <a:spcBef>
                <a:spcPct val="0"/>
              </a:spcBef>
            </a:pPr>
            <a:r>
              <a:rPr lang="en-US" sz="3200" spc="160">
                <a:solidFill>
                  <a:srgbClr val="191919"/>
                </a:solidFill>
                <a:ea typeface="セザンヌ"/>
              </a:rPr>
              <a:t>神戸洋一</a:t>
            </a:r>
          </a:p>
        </p:txBody>
      </p:sp>
      <p:sp>
        <p:nvSpPr>
          <p:cNvPr id="20" name="TextBox 20"/>
          <p:cNvSpPr txBox="1"/>
          <p:nvPr/>
        </p:nvSpPr>
        <p:spPr>
          <a:xfrm>
            <a:off x="1055318" y="1041805"/>
            <a:ext cx="4494013" cy="1581151"/>
          </a:xfrm>
          <a:prstGeom prst="rect">
            <a:avLst/>
          </a:prstGeom>
        </p:spPr>
        <p:txBody>
          <a:bodyPr lIns="0" tIns="0" rIns="0" bIns="0" rtlCol="0" anchor="t">
            <a:spAutoFit/>
          </a:bodyPr>
          <a:lstStyle/>
          <a:p>
            <a:pPr marL="0" lvl="0" indent="0" algn="l">
              <a:lnSpc>
                <a:spcPts val="8399"/>
              </a:lnSpc>
              <a:spcBef>
                <a:spcPct val="0"/>
              </a:spcBef>
            </a:pPr>
            <a:r>
              <a:rPr lang="en-US" sz="5999" u="none" spc="389" dirty="0" err="1">
                <a:solidFill>
                  <a:srgbClr val="253439"/>
                </a:solidFill>
                <a:ea typeface="モード明朝A"/>
              </a:rPr>
              <a:t>チーム紹介</a:t>
            </a:r>
            <a:endParaRPr lang="en-US" sz="5999" u="none" spc="389" dirty="0">
              <a:solidFill>
                <a:srgbClr val="253439"/>
              </a:solidFill>
              <a:ea typeface="モード明朝A"/>
            </a:endParaRPr>
          </a:p>
        </p:txBody>
      </p:sp>
      <p:sp>
        <p:nvSpPr>
          <p:cNvPr id="21" name="TextBox 21"/>
          <p:cNvSpPr txBox="1"/>
          <p:nvPr/>
        </p:nvSpPr>
        <p:spPr>
          <a:xfrm>
            <a:off x="205999" y="5251884"/>
            <a:ext cx="2137800" cy="790575"/>
          </a:xfrm>
          <a:prstGeom prst="rect">
            <a:avLst/>
          </a:prstGeom>
        </p:spPr>
        <p:txBody>
          <a:bodyPr lIns="0" tIns="0" rIns="0" bIns="0" rtlCol="0" anchor="t">
            <a:spAutoFit/>
          </a:bodyPr>
          <a:lstStyle/>
          <a:p>
            <a:pPr algn="ctr">
              <a:lnSpc>
                <a:spcPts val="3840"/>
              </a:lnSpc>
            </a:pPr>
            <a:r>
              <a:rPr lang="en-US" sz="3200" spc="160" dirty="0" err="1">
                <a:solidFill>
                  <a:srgbClr val="191919"/>
                </a:solidFill>
                <a:ea typeface="セザンヌ"/>
              </a:rPr>
              <a:t>安藤裕悟</a:t>
            </a:r>
            <a:endParaRPr lang="en-US" sz="3200" spc="160" dirty="0">
              <a:solidFill>
                <a:srgbClr val="191919"/>
              </a:solidFill>
              <a:ea typeface="セザンヌ"/>
            </a:endParaRPr>
          </a:p>
        </p:txBody>
      </p:sp>
      <p:sp>
        <p:nvSpPr>
          <p:cNvPr id="22" name="TextBox 22"/>
          <p:cNvSpPr txBox="1"/>
          <p:nvPr/>
        </p:nvSpPr>
        <p:spPr>
          <a:xfrm>
            <a:off x="15955599" y="5251884"/>
            <a:ext cx="2137800" cy="790575"/>
          </a:xfrm>
          <a:prstGeom prst="rect">
            <a:avLst/>
          </a:prstGeom>
        </p:spPr>
        <p:txBody>
          <a:bodyPr lIns="0" tIns="0" rIns="0" bIns="0" rtlCol="0" anchor="t">
            <a:spAutoFit/>
          </a:bodyPr>
          <a:lstStyle/>
          <a:p>
            <a:pPr algn="ctr">
              <a:lnSpc>
                <a:spcPts val="3840"/>
              </a:lnSpc>
            </a:pPr>
            <a:r>
              <a:rPr lang="en-US" sz="3200" spc="160">
                <a:solidFill>
                  <a:srgbClr val="191919"/>
                </a:solidFill>
                <a:ea typeface="セザンヌ"/>
              </a:rPr>
              <a:t>三島崚太</a:t>
            </a:r>
          </a:p>
        </p:txBody>
      </p:sp>
      <p:sp>
        <p:nvSpPr>
          <p:cNvPr id="24" name="テキスト ボックス 23">
            <a:extLst>
              <a:ext uri="{FF2B5EF4-FFF2-40B4-BE49-F238E27FC236}">
                <a16:creationId xmlns:a16="http://schemas.microsoft.com/office/drawing/2014/main" id="{730768B0-D7B4-5136-4764-771F0C859D25}"/>
              </a:ext>
            </a:extLst>
          </p:cNvPr>
          <p:cNvSpPr txBox="1"/>
          <p:nvPr/>
        </p:nvSpPr>
        <p:spPr>
          <a:xfrm>
            <a:off x="272951" y="6042459"/>
            <a:ext cx="2137800" cy="477054"/>
          </a:xfrm>
          <a:prstGeom prst="rect">
            <a:avLst/>
          </a:prstGeom>
          <a:noFill/>
        </p:spPr>
        <p:txBody>
          <a:bodyPr wrap="square">
            <a:spAutoFit/>
          </a:bodyPr>
          <a:lstStyle/>
          <a:p>
            <a:r>
              <a:rPr lang="ja-JP" altLang="en-US" sz="2500">
                <a:highlight>
                  <a:srgbClr val="FFFF00"/>
                </a:highlight>
              </a:rPr>
              <a:t>お手伝い担当</a:t>
            </a:r>
          </a:p>
        </p:txBody>
      </p:sp>
      <p:sp>
        <p:nvSpPr>
          <p:cNvPr id="26" name="テキスト ボックス 25">
            <a:extLst>
              <a:ext uri="{FF2B5EF4-FFF2-40B4-BE49-F238E27FC236}">
                <a16:creationId xmlns:a16="http://schemas.microsoft.com/office/drawing/2014/main" id="{802CE016-A925-EC34-084F-C63606F63D66}"/>
              </a:ext>
            </a:extLst>
          </p:cNvPr>
          <p:cNvSpPr txBox="1"/>
          <p:nvPr/>
        </p:nvSpPr>
        <p:spPr>
          <a:xfrm>
            <a:off x="3488387" y="5920471"/>
            <a:ext cx="2211145" cy="1186863"/>
          </a:xfrm>
          <a:prstGeom prst="rect">
            <a:avLst/>
          </a:prstGeom>
          <a:noFill/>
        </p:spPr>
        <p:txBody>
          <a:bodyPr wrap="square">
            <a:spAutoFit/>
          </a:bodyPr>
          <a:lstStyle/>
          <a:p>
            <a:pPr>
              <a:lnSpc>
                <a:spcPct val="150000"/>
              </a:lnSpc>
            </a:pPr>
            <a:r>
              <a:rPr lang="ja-JP" altLang="en-US" sz="2500">
                <a:highlight>
                  <a:srgbClr val="FFFF00"/>
                </a:highlight>
              </a:rPr>
              <a:t>お問い合わせ</a:t>
            </a:r>
            <a:endParaRPr lang="en-US" altLang="ja-JP" sz="2500" dirty="0">
              <a:highlight>
                <a:srgbClr val="FFFF00"/>
              </a:highlight>
            </a:endParaRPr>
          </a:p>
          <a:p>
            <a:pPr>
              <a:lnSpc>
                <a:spcPct val="150000"/>
              </a:lnSpc>
            </a:pPr>
            <a:r>
              <a:rPr lang="ja-JP" altLang="en-US" sz="2500">
                <a:highlight>
                  <a:srgbClr val="FFFF00"/>
                </a:highlight>
              </a:rPr>
              <a:t>ロゴ作成</a:t>
            </a:r>
          </a:p>
        </p:txBody>
      </p:sp>
      <p:sp>
        <p:nvSpPr>
          <p:cNvPr id="28" name="テキスト ボックス 27">
            <a:extLst>
              <a:ext uri="{FF2B5EF4-FFF2-40B4-BE49-F238E27FC236}">
                <a16:creationId xmlns:a16="http://schemas.microsoft.com/office/drawing/2014/main" id="{3D7E5CD9-2AA9-E87B-FCDD-4C29804506E5}"/>
              </a:ext>
            </a:extLst>
          </p:cNvPr>
          <p:cNvSpPr txBox="1"/>
          <p:nvPr/>
        </p:nvSpPr>
        <p:spPr>
          <a:xfrm>
            <a:off x="6669120" y="5920471"/>
            <a:ext cx="2292643" cy="1180644"/>
          </a:xfrm>
          <a:prstGeom prst="rect">
            <a:avLst/>
          </a:prstGeom>
          <a:noFill/>
        </p:spPr>
        <p:txBody>
          <a:bodyPr wrap="square">
            <a:spAutoFit/>
          </a:bodyPr>
          <a:lstStyle/>
          <a:p>
            <a:pPr>
              <a:lnSpc>
                <a:spcPct val="150000"/>
              </a:lnSpc>
            </a:pPr>
            <a:r>
              <a:rPr lang="ja-JP" altLang="en-US" sz="2500">
                <a:highlight>
                  <a:srgbClr val="FFFF00"/>
                </a:highlight>
              </a:rPr>
              <a:t>会社情報作成</a:t>
            </a:r>
            <a:endParaRPr lang="en-US" altLang="ja-JP" sz="2500" dirty="0">
              <a:highlight>
                <a:srgbClr val="FFFF00"/>
              </a:highlight>
            </a:endParaRPr>
          </a:p>
          <a:p>
            <a:pPr>
              <a:lnSpc>
                <a:spcPct val="150000"/>
              </a:lnSpc>
            </a:pPr>
            <a:r>
              <a:rPr lang="ja-JP" altLang="en-US" sz="2500">
                <a:highlight>
                  <a:srgbClr val="FFFF00"/>
                </a:highlight>
              </a:rPr>
              <a:t>採用情報作成</a:t>
            </a:r>
            <a:endParaRPr lang="en-US" altLang="ja-JP" sz="2500" dirty="0">
              <a:highlight>
                <a:srgbClr val="FFFF00"/>
              </a:highlight>
            </a:endParaRPr>
          </a:p>
        </p:txBody>
      </p:sp>
      <p:sp>
        <p:nvSpPr>
          <p:cNvPr id="31" name="テキスト ボックス 30">
            <a:extLst>
              <a:ext uri="{FF2B5EF4-FFF2-40B4-BE49-F238E27FC236}">
                <a16:creationId xmlns:a16="http://schemas.microsoft.com/office/drawing/2014/main" id="{07B17EAC-A693-B5F3-260B-A4CA74E3826C}"/>
              </a:ext>
            </a:extLst>
          </p:cNvPr>
          <p:cNvSpPr txBox="1"/>
          <p:nvPr/>
        </p:nvSpPr>
        <p:spPr>
          <a:xfrm>
            <a:off x="9934684" y="5977492"/>
            <a:ext cx="2292643" cy="1186863"/>
          </a:xfrm>
          <a:prstGeom prst="rect">
            <a:avLst/>
          </a:prstGeom>
          <a:noFill/>
        </p:spPr>
        <p:txBody>
          <a:bodyPr wrap="square">
            <a:spAutoFit/>
          </a:bodyPr>
          <a:lstStyle/>
          <a:p>
            <a:pPr>
              <a:lnSpc>
                <a:spcPct val="150000"/>
              </a:lnSpc>
            </a:pPr>
            <a:r>
              <a:rPr lang="ja-JP" altLang="en-US" sz="2500">
                <a:highlight>
                  <a:srgbClr val="FFFF00"/>
                </a:highlight>
              </a:rPr>
              <a:t>パワポ作成</a:t>
            </a:r>
            <a:endParaRPr lang="en-US" altLang="ja-JP" sz="2500" dirty="0">
              <a:highlight>
                <a:srgbClr val="FFFF00"/>
              </a:highlight>
            </a:endParaRPr>
          </a:p>
          <a:p>
            <a:pPr>
              <a:lnSpc>
                <a:spcPct val="150000"/>
              </a:lnSpc>
            </a:pPr>
            <a:r>
              <a:rPr lang="ja-JP" altLang="en-US" sz="2500">
                <a:highlight>
                  <a:srgbClr val="FFFF00"/>
                </a:highlight>
              </a:rPr>
              <a:t>画像収集</a:t>
            </a:r>
            <a:endParaRPr lang="en-US" altLang="ja-JP" sz="2500" dirty="0">
              <a:highlight>
                <a:srgbClr val="FFFF00"/>
              </a:highlight>
            </a:endParaRPr>
          </a:p>
        </p:txBody>
      </p:sp>
      <p:sp>
        <p:nvSpPr>
          <p:cNvPr id="32" name="テキスト ボックス 31">
            <a:extLst>
              <a:ext uri="{FF2B5EF4-FFF2-40B4-BE49-F238E27FC236}">
                <a16:creationId xmlns:a16="http://schemas.microsoft.com/office/drawing/2014/main" id="{F1C98E00-35AB-CBEE-F31A-DB64DB4FFB9A}"/>
              </a:ext>
            </a:extLst>
          </p:cNvPr>
          <p:cNvSpPr txBox="1"/>
          <p:nvPr/>
        </p:nvSpPr>
        <p:spPr>
          <a:xfrm>
            <a:off x="13006589" y="5983711"/>
            <a:ext cx="2292643" cy="1763944"/>
          </a:xfrm>
          <a:prstGeom prst="rect">
            <a:avLst/>
          </a:prstGeom>
          <a:noFill/>
        </p:spPr>
        <p:txBody>
          <a:bodyPr wrap="square">
            <a:spAutoFit/>
          </a:bodyPr>
          <a:lstStyle/>
          <a:p>
            <a:pPr>
              <a:lnSpc>
                <a:spcPct val="150000"/>
              </a:lnSpc>
            </a:pPr>
            <a:r>
              <a:rPr lang="ja-JP" altLang="en-US" sz="2500">
                <a:highlight>
                  <a:srgbClr val="FFFF00"/>
                </a:highlight>
              </a:rPr>
              <a:t>デザイン</a:t>
            </a:r>
            <a:endParaRPr lang="en-US" altLang="ja-JP" sz="2500" dirty="0">
              <a:highlight>
                <a:srgbClr val="FFFF00"/>
              </a:highlight>
            </a:endParaRPr>
          </a:p>
          <a:p>
            <a:pPr>
              <a:lnSpc>
                <a:spcPct val="150000"/>
              </a:lnSpc>
            </a:pPr>
            <a:r>
              <a:rPr lang="ja-JP" altLang="en-US" sz="2500">
                <a:highlight>
                  <a:srgbClr val="FFFF00"/>
                </a:highlight>
              </a:rPr>
              <a:t>コーディング</a:t>
            </a:r>
            <a:endParaRPr lang="en-US" altLang="ja-JP" sz="2500" dirty="0">
              <a:highlight>
                <a:srgbClr val="FFFF00"/>
              </a:highlight>
            </a:endParaRPr>
          </a:p>
          <a:p>
            <a:pPr>
              <a:lnSpc>
                <a:spcPct val="150000"/>
              </a:lnSpc>
            </a:pPr>
            <a:r>
              <a:rPr lang="ja-JP" altLang="en-US" sz="2500">
                <a:highlight>
                  <a:srgbClr val="FFFF00"/>
                </a:highlight>
              </a:rPr>
              <a:t>パワポ作成</a:t>
            </a:r>
            <a:endParaRPr lang="en-US" altLang="ja-JP" sz="2500" dirty="0">
              <a:highlight>
                <a:srgbClr val="FFFF00"/>
              </a:highlight>
            </a:endParaRPr>
          </a:p>
        </p:txBody>
      </p:sp>
      <p:sp>
        <p:nvSpPr>
          <p:cNvPr id="33" name="テキスト ボックス 32">
            <a:extLst>
              <a:ext uri="{FF2B5EF4-FFF2-40B4-BE49-F238E27FC236}">
                <a16:creationId xmlns:a16="http://schemas.microsoft.com/office/drawing/2014/main" id="{F8599712-852B-7CC5-99AD-9D3066BFBF5A}"/>
              </a:ext>
            </a:extLst>
          </p:cNvPr>
          <p:cNvSpPr txBox="1"/>
          <p:nvPr/>
        </p:nvSpPr>
        <p:spPr>
          <a:xfrm>
            <a:off x="16241102" y="5979204"/>
            <a:ext cx="2292643" cy="603563"/>
          </a:xfrm>
          <a:prstGeom prst="rect">
            <a:avLst/>
          </a:prstGeom>
          <a:noFill/>
        </p:spPr>
        <p:txBody>
          <a:bodyPr wrap="square">
            <a:spAutoFit/>
          </a:bodyPr>
          <a:lstStyle/>
          <a:p>
            <a:pPr>
              <a:lnSpc>
                <a:spcPct val="150000"/>
              </a:lnSpc>
            </a:pPr>
            <a:r>
              <a:rPr lang="ja-JP" altLang="en-US" sz="2500">
                <a:highlight>
                  <a:srgbClr val="FFFF00"/>
                </a:highlight>
              </a:rPr>
              <a:t>画像収集</a:t>
            </a:r>
            <a:endParaRPr lang="en-US" altLang="ja-JP" sz="2500" dirty="0">
              <a:highlight>
                <a:srgbClr val="FF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2640725" y="2958806"/>
            <a:ext cx="2706624" cy="2148939"/>
            <a:chOff x="0" y="0"/>
            <a:chExt cx="1091929" cy="866943"/>
          </a:xfrm>
        </p:grpSpPr>
        <p:sp>
          <p:nvSpPr>
            <p:cNvPr id="3" name="Freeform 3"/>
            <p:cNvSpPr/>
            <p:nvPr/>
          </p:nvSpPr>
          <p:spPr>
            <a:xfrm>
              <a:off x="0" y="0"/>
              <a:ext cx="1091929" cy="866943"/>
            </a:xfrm>
            <a:custGeom>
              <a:avLst/>
              <a:gdLst/>
              <a:ahLst/>
              <a:cxnLst/>
              <a:rect l="l" t="t" r="r" b="b"/>
              <a:pathLst>
                <a:path w="1091929" h="866943">
                  <a:moveTo>
                    <a:pt x="967469" y="866943"/>
                  </a:moveTo>
                  <a:lnTo>
                    <a:pt x="124460" y="866943"/>
                  </a:lnTo>
                  <a:cubicBezTo>
                    <a:pt x="55880" y="866943"/>
                    <a:pt x="0" y="811063"/>
                    <a:pt x="0" y="742483"/>
                  </a:cubicBezTo>
                  <a:lnTo>
                    <a:pt x="0" y="124460"/>
                  </a:lnTo>
                  <a:cubicBezTo>
                    <a:pt x="0" y="55880"/>
                    <a:pt x="55880" y="0"/>
                    <a:pt x="124460" y="0"/>
                  </a:cubicBezTo>
                  <a:lnTo>
                    <a:pt x="967469" y="0"/>
                  </a:lnTo>
                  <a:cubicBezTo>
                    <a:pt x="1036049" y="0"/>
                    <a:pt x="1091929" y="55880"/>
                    <a:pt x="1091929" y="124460"/>
                  </a:cubicBezTo>
                  <a:lnTo>
                    <a:pt x="1091929" y="742483"/>
                  </a:lnTo>
                  <a:cubicBezTo>
                    <a:pt x="1091929" y="811063"/>
                    <a:pt x="1036049" y="866943"/>
                    <a:pt x="967469" y="866943"/>
                  </a:cubicBezTo>
                  <a:close/>
                </a:path>
              </a:pathLst>
            </a:custGeom>
            <a:solidFill>
              <a:srgbClr val="CB8E7E"/>
            </a:solidFill>
          </p:spPr>
        </p:sp>
      </p:grpSp>
      <p:grpSp>
        <p:nvGrpSpPr>
          <p:cNvPr id="4" name="Group 4"/>
          <p:cNvGrpSpPr>
            <a:grpSpLocks noChangeAspect="1"/>
          </p:cNvGrpSpPr>
          <p:nvPr/>
        </p:nvGrpSpPr>
        <p:grpSpPr>
          <a:xfrm>
            <a:off x="3220485" y="2206226"/>
            <a:ext cx="1547104" cy="1514999"/>
            <a:chOff x="-72390" y="7620"/>
            <a:chExt cx="6487160" cy="6352540"/>
          </a:xfrm>
        </p:grpSpPr>
        <p:sp>
          <p:nvSpPr>
            <p:cNvPr id="5" name="Freeform 5"/>
            <p:cNvSpPr/>
            <p:nvPr/>
          </p:nvSpPr>
          <p:spPr>
            <a:xfrm>
              <a:off x="-72390" y="7620"/>
              <a:ext cx="6487160" cy="6352540"/>
            </a:xfrm>
            <a:custGeom>
              <a:avLst/>
              <a:gdLst/>
              <a:ahLst/>
              <a:cxnLst/>
              <a:rect l="l" t="t" r="r" b="b"/>
              <a:pathLst>
                <a:path w="6487160" h="635254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96695E"/>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81973" y="1667714"/>
            <a:ext cx="5333752" cy="695157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68192" y="1667714"/>
            <a:ext cx="5333752" cy="6951572"/>
          </a:xfrm>
          <a:prstGeom prst="rect">
            <a:avLst/>
          </a:prstGeom>
        </p:spPr>
      </p:pic>
      <p:pic>
        <p:nvPicPr>
          <p:cNvPr id="8" name="Picture 8"/>
          <p:cNvPicPr>
            <a:picLocks noChangeAspect="1"/>
          </p:cNvPicPr>
          <p:nvPr/>
        </p:nvPicPr>
        <p:blipFill>
          <a:blip r:embed="rId4"/>
          <a:srcRect/>
          <a:stretch>
            <a:fillRect/>
          </a:stretch>
        </p:blipFill>
        <p:spPr>
          <a:xfrm>
            <a:off x="3481127" y="2482495"/>
            <a:ext cx="1025821" cy="1025821"/>
          </a:xfrm>
          <a:prstGeom prst="rect">
            <a:avLst/>
          </a:prstGeom>
        </p:spPr>
      </p:pic>
      <p:grpSp>
        <p:nvGrpSpPr>
          <p:cNvPr id="9" name="Group 9"/>
          <p:cNvGrpSpPr/>
          <p:nvPr/>
        </p:nvGrpSpPr>
        <p:grpSpPr>
          <a:xfrm>
            <a:off x="5736422" y="2958806"/>
            <a:ext cx="2706624" cy="2148939"/>
            <a:chOff x="0" y="0"/>
            <a:chExt cx="1091929" cy="866943"/>
          </a:xfrm>
        </p:grpSpPr>
        <p:sp>
          <p:nvSpPr>
            <p:cNvPr id="10" name="Freeform 10"/>
            <p:cNvSpPr/>
            <p:nvPr/>
          </p:nvSpPr>
          <p:spPr>
            <a:xfrm>
              <a:off x="0" y="0"/>
              <a:ext cx="1091929" cy="866943"/>
            </a:xfrm>
            <a:custGeom>
              <a:avLst/>
              <a:gdLst/>
              <a:ahLst/>
              <a:cxnLst/>
              <a:rect l="l" t="t" r="r" b="b"/>
              <a:pathLst>
                <a:path w="1091929" h="866943">
                  <a:moveTo>
                    <a:pt x="967469" y="866943"/>
                  </a:moveTo>
                  <a:lnTo>
                    <a:pt x="124460" y="866943"/>
                  </a:lnTo>
                  <a:cubicBezTo>
                    <a:pt x="55880" y="866943"/>
                    <a:pt x="0" y="811063"/>
                    <a:pt x="0" y="742483"/>
                  </a:cubicBezTo>
                  <a:lnTo>
                    <a:pt x="0" y="124460"/>
                  </a:lnTo>
                  <a:cubicBezTo>
                    <a:pt x="0" y="55880"/>
                    <a:pt x="55880" y="0"/>
                    <a:pt x="124460" y="0"/>
                  </a:cubicBezTo>
                  <a:lnTo>
                    <a:pt x="967469" y="0"/>
                  </a:lnTo>
                  <a:cubicBezTo>
                    <a:pt x="1036049" y="0"/>
                    <a:pt x="1091929" y="55880"/>
                    <a:pt x="1091929" y="124460"/>
                  </a:cubicBezTo>
                  <a:lnTo>
                    <a:pt x="1091929" y="742483"/>
                  </a:lnTo>
                  <a:cubicBezTo>
                    <a:pt x="1091929" y="811063"/>
                    <a:pt x="1036049" y="866943"/>
                    <a:pt x="967469" y="866943"/>
                  </a:cubicBezTo>
                  <a:close/>
                </a:path>
              </a:pathLst>
            </a:custGeom>
            <a:solidFill>
              <a:srgbClr val="CB8E7E"/>
            </a:solidFill>
          </p:spPr>
        </p:sp>
      </p:grpSp>
      <p:grpSp>
        <p:nvGrpSpPr>
          <p:cNvPr id="11" name="Group 11"/>
          <p:cNvGrpSpPr>
            <a:grpSpLocks noChangeAspect="1"/>
          </p:cNvGrpSpPr>
          <p:nvPr/>
        </p:nvGrpSpPr>
        <p:grpSpPr>
          <a:xfrm>
            <a:off x="6316183" y="2206226"/>
            <a:ext cx="1547104" cy="1514999"/>
            <a:chOff x="-72390" y="7620"/>
            <a:chExt cx="6487160" cy="6352540"/>
          </a:xfrm>
        </p:grpSpPr>
        <p:sp>
          <p:nvSpPr>
            <p:cNvPr id="12" name="Freeform 12"/>
            <p:cNvSpPr/>
            <p:nvPr/>
          </p:nvSpPr>
          <p:spPr>
            <a:xfrm>
              <a:off x="-72390" y="7620"/>
              <a:ext cx="6487160" cy="6352540"/>
            </a:xfrm>
            <a:custGeom>
              <a:avLst/>
              <a:gdLst/>
              <a:ahLst/>
              <a:cxnLst/>
              <a:rect l="l" t="t" r="r" b="b"/>
              <a:pathLst>
                <a:path w="6487160" h="635254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96695E"/>
            </a:solidFill>
          </p:spPr>
        </p:sp>
      </p:grpSp>
      <p:pic>
        <p:nvPicPr>
          <p:cNvPr id="13" name="Picture 13"/>
          <p:cNvPicPr>
            <a:picLocks noChangeAspect="1"/>
          </p:cNvPicPr>
          <p:nvPr/>
        </p:nvPicPr>
        <p:blipFill>
          <a:blip r:embed="rId5"/>
          <a:srcRect/>
          <a:stretch>
            <a:fillRect/>
          </a:stretch>
        </p:blipFill>
        <p:spPr>
          <a:xfrm>
            <a:off x="6720824" y="2450815"/>
            <a:ext cx="737820" cy="1040672"/>
          </a:xfrm>
          <a:prstGeom prst="rect">
            <a:avLst/>
          </a:prstGeom>
        </p:spPr>
      </p:pic>
      <p:grpSp>
        <p:nvGrpSpPr>
          <p:cNvPr id="14" name="Group 14"/>
          <p:cNvGrpSpPr/>
          <p:nvPr/>
        </p:nvGrpSpPr>
        <p:grpSpPr>
          <a:xfrm>
            <a:off x="8833572" y="2958806"/>
            <a:ext cx="2706624" cy="2148939"/>
            <a:chOff x="0" y="0"/>
            <a:chExt cx="1091929" cy="866943"/>
          </a:xfrm>
        </p:grpSpPr>
        <p:sp>
          <p:nvSpPr>
            <p:cNvPr id="15" name="Freeform 15"/>
            <p:cNvSpPr/>
            <p:nvPr/>
          </p:nvSpPr>
          <p:spPr>
            <a:xfrm>
              <a:off x="0" y="0"/>
              <a:ext cx="1091929" cy="866943"/>
            </a:xfrm>
            <a:custGeom>
              <a:avLst/>
              <a:gdLst/>
              <a:ahLst/>
              <a:cxnLst/>
              <a:rect l="l" t="t" r="r" b="b"/>
              <a:pathLst>
                <a:path w="1091929" h="866943">
                  <a:moveTo>
                    <a:pt x="967469" y="866943"/>
                  </a:moveTo>
                  <a:lnTo>
                    <a:pt x="124460" y="866943"/>
                  </a:lnTo>
                  <a:cubicBezTo>
                    <a:pt x="55880" y="866943"/>
                    <a:pt x="0" y="811063"/>
                    <a:pt x="0" y="742483"/>
                  </a:cubicBezTo>
                  <a:lnTo>
                    <a:pt x="0" y="124460"/>
                  </a:lnTo>
                  <a:cubicBezTo>
                    <a:pt x="0" y="55880"/>
                    <a:pt x="55880" y="0"/>
                    <a:pt x="124460" y="0"/>
                  </a:cubicBezTo>
                  <a:lnTo>
                    <a:pt x="967469" y="0"/>
                  </a:lnTo>
                  <a:cubicBezTo>
                    <a:pt x="1036049" y="0"/>
                    <a:pt x="1091929" y="55880"/>
                    <a:pt x="1091929" y="124460"/>
                  </a:cubicBezTo>
                  <a:lnTo>
                    <a:pt x="1091929" y="742483"/>
                  </a:lnTo>
                  <a:cubicBezTo>
                    <a:pt x="1091929" y="811063"/>
                    <a:pt x="1036049" y="866943"/>
                    <a:pt x="967469" y="866943"/>
                  </a:cubicBezTo>
                  <a:close/>
                </a:path>
              </a:pathLst>
            </a:custGeom>
            <a:solidFill>
              <a:srgbClr val="CB8E7E"/>
            </a:solidFill>
          </p:spPr>
        </p:sp>
      </p:grpSp>
      <p:grpSp>
        <p:nvGrpSpPr>
          <p:cNvPr id="16" name="Group 16"/>
          <p:cNvGrpSpPr>
            <a:grpSpLocks noChangeAspect="1"/>
          </p:cNvGrpSpPr>
          <p:nvPr/>
        </p:nvGrpSpPr>
        <p:grpSpPr>
          <a:xfrm>
            <a:off x="9413332" y="2206226"/>
            <a:ext cx="1547104" cy="1514999"/>
            <a:chOff x="-72390" y="7620"/>
            <a:chExt cx="6487160" cy="6352540"/>
          </a:xfrm>
        </p:grpSpPr>
        <p:sp>
          <p:nvSpPr>
            <p:cNvPr id="17" name="Freeform 17"/>
            <p:cNvSpPr/>
            <p:nvPr/>
          </p:nvSpPr>
          <p:spPr>
            <a:xfrm>
              <a:off x="-72390" y="7620"/>
              <a:ext cx="6487160" cy="6352540"/>
            </a:xfrm>
            <a:custGeom>
              <a:avLst/>
              <a:gdLst/>
              <a:ahLst/>
              <a:cxnLst/>
              <a:rect l="l" t="t" r="r" b="b"/>
              <a:pathLst>
                <a:path w="6487160" h="635254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96695E"/>
            </a:solidFill>
          </p:spPr>
        </p:sp>
      </p:grpSp>
      <p:pic>
        <p:nvPicPr>
          <p:cNvPr id="18" name="Picture 18"/>
          <p:cNvPicPr>
            <a:picLocks noChangeAspect="1"/>
          </p:cNvPicPr>
          <p:nvPr/>
        </p:nvPicPr>
        <p:blipFill>
          <a:blip r:embed="rId6"/>
          <a:srcRect/>
          <a:stretch>
            <a:fillRect/>
          </a:stretch>
        </p:blipFill>
        <p:spPr>
          <a:xfrm>
            <a:off x="9571193" y="2482495"/>
            <a:ext cx="1231382" cy="1008992"/>
          </a:xfrm>
          <a:prstGeom prst="rect">
            <a:avLst/>
          </a:prstGeom>
        </p:spPr>
      </p:pic>
      <p:grpSp>
        <p:nvGrpSpPr>
          <p:cNvPr id="19" name="Group 19"/>
          <p:cNvGrpSpPr/>
          <p:nvPr/>
        </p:nvGrpSpPr>
        <p:grpSpPr>
          <a:xfrm>
            <a:off x="11930721" y="2958806"/>
            <a:ext cx="2706624" cy="2148939"/>
            <a:chOff x="0" y="0"/>
            <a:chExt cx="1091929" cy="866943"/>
          </a:xfrm>
        </p:grpSpPr>
        <p:sp>
          <p:nvSpPr>
            <p:cNvPr id="20" name="Freeform 20"/>
            <p:cNvSpPr/>
            <p:nvPr/>
          </p:nvSpPr>
          <p:spPr>
            <a:xfrm>
              <a:off x="0" y="0"/>
              <a:ext cx="1091929" cy="866943"/>
            </a:xfrm>
            <a:custGeom>
              <a:avLst/>
              <a:gdLst/>
              <a:ahLst/>
              <a:cxnLst/>
              <a:rect l="l" t="t" r="r" b="b"/>
              <a:pathLst>
                <a:path w="1091929" h="866943">
                  <a:moveTo>
                    <a:pt x="967469" y="866943"/>
                  </a:moveTo>
                  <a:lnTo>
                    <a:pt x="124460" y="866943"/>
                  </a:lnTo>
                  <a:cubicBezTo>
                    <a:pt x="55880" y="866943"/>
                    <a:pt x="0" y="811063"/>
                    <a:pt x="0" y="742483"/>
                  </a:cubicBezTo>
                  <a:lnTo>
                    <a:pt x="0" y="124460"/>
                  </a:lnTo>
                  <a:cubicBezTo>
                    <a:pt x="0" y="55880"/>
                    <a:pt x="55880" y="0"/>
                    <a:pt x="124460" y="0"/>
                  </a:cubicBezTo>
                  <a:lnTo>
                    <a:pt x="967469" y="0"/>
                  </a:lnTo>
                  <a:cubicBezTo>
                    <a:pt x="1036049" y="0"/>
                    <a:pt x="1091929" y="55880"/>
                    <a:pt x="1091929" y="124460"/>
                  </a:cubicBezTo>
                  <a:lnTo>
                    <a:pt x="1091929" y="742483"/>
                  </a:lnTo>
                  <a:cubicBezTo>
                    <a:pt x="1091929" y="811063"/>
                    <a:pt x="1036049" y="866943"/>
                    <a:pt x="967469" y="866943"/>
                  </a:cubicBezTo>
                  <a:close/>
                </a:path>
              </a:pathLst>
            </a:custGeom>
            <a:solidFill>
              <a:srgbClr val="CB8E7E"/>
            </a:solidFill>
          </p:spPr>
        </p:sp>
      </p:grpSp>
      <p:grpSp>
        <p:nvGrpSpPr>
          <p:cNvPr id="21" name="Group 21"/>
          <p:cNvGrpSpPr>
            <a:grpSpLocks noChangeAspect="1"/>
          </p:cNvGrpSpPr>
          <p:nvPr/>
        </p:nvGrpSpPr>
        <p:grpSpPr>
          <a:xfrm>
            <a:off x="12510482" y="2206226"/>
            <a:ext cx="1547104" cy="1514999"/>
            <a:chOff x="-72390" y="7620"/>
            <a:chExt cx="6487160" cy="6352540"/>
          </a:xfrm>
        </p:grpSpPr>
        <p:sp>
          <p:nvSpPr>
            <p:cNvPr id="22" name="Freeform 22"/>
            <p:cNvSpPr/>
            <p:nvPr/>
          </p:nvSpPr>
          <p:spPr>
            <a:xfrm>
              <a:off x="-72390" y="7620"/>
              <a:ext cx="6487160" cy="6352540"/>
            </a:xfrm>
            <a:custGeom>
              <a:avLst/>
              <a:gdLst/>
              <a:ahLst/>
              <a:cxnLst/>
              <a:rect l="l" t="t" r="r" b="b"/>
              <a:pathLst>
                <a:path w="6487160" h="635254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96695E"/>
            </a:solidFill>
          </p:spPr>
        </p:sp>
      </p:grpSp>
      <p:pic>
        <p:nvPicPr>
          <p:cNvPr id="23" name="Picture 23"/>
          <p:cNvPicPr>
            <a:picLocks noChangeAspect="1"/>
          </p:cNvPicPr>
          <p:nvPr/>
        </p:nvPicPr>
        <p:blipFill>
          <a:blip r:embed="rId7"/>
          <a:srcRect/>
          <a:stretch>
            <a:fillRect/>
          </a:stretch>
        </p:blipFill>
        <p:spPr>
          <a:xfrm>
            <a:off x="12707886" y="2387578"/>
            <a:ext cx="1152296" cy="1152296"/>
          </a:xfrm>
          <a:prstGeom prst="rect">
            <a:avLst/>
          </a:prstGeom>
        </p:spPr>
      </p:pic>
      <p:grpSp>
        <p:nvGrpSpPr>
          <p:cNvPr id="24" name="Group 24"/>
          <p:cNvGrpSpPr/>
          <p:nvPr/>
        </p:nvGrpSpPr>
        <p:grpSpPr>
          <a:xfrm>
            <a:off x="2747648" y="4152900"/>
            <a:ext cx="2455303" cy="1297999"/>
            <a:chOff x="0" y="0"/>
            <a:chExt cx="3273738" cy="1730666"/>
          </a:xfrm>
        </p:grpSpPr>
        <p:sp>
          <p:nvSpPr>
            <p:cNvPr id="25" name="TextBox 25"/>
            <p:cNvSpPr txBox="1"/>
            <p:nvPr/>
          </p:nvSpPr>
          <p:spPr>
            <a:xfrm>
              <a:off x="167547" y="1136306"/>
              <a:ext cx="2938643" cy="594360"/>
            </a:xfrm>
            <a:prstGeom prst="rect">
              <a:avLst/>
            </a:prstGeom>
          </p:spPr>
          <p:txBody>
            <a:bodyPr lIns="0" tIns="0" rIns="0" bIns="0" rtlCol="0" anchor="t">
              <a:spAutoFit/>
            </a:bodyPr>
            <a:lstStyle/>
            <a:p>
              <a:pPr algn="ctr">
                <a:lnSpc>
                  <a:spcPts val="2700"/>
                </a:lnSpc>
              </a:pPr>
              <a:endParaRPr/>
            </a:p>
          </p:txBody>
        </p:sp>
        <p:sp>
          <p:nvSpPr>
            <p:cNvPr id="26" name="TextBox 26"/>
            <p:cNvSpPr txBox="1"/>
            <p:nvPr/>
          </p:nvSpPr>
          <p:spPr>
            <a:xfrm>
              <a:off x="0" y="-466725"/>
              <a:ext cx="3273738" cy="1376046"/>
            </a:xfrm>
            <a:prstGeom prst="rect">
              <a:avLst/>
            </a:prstGeom>
          </p:spPr>
          <p:txBody>
            <a:bodyPr lIns="0" tIns="0" rIns="0" bIns="0" rtlCol="0" anchor="t">
              <a:spAutoFit/>
            </a:bodyPr>
            <a:lstStyle/>
            <a:p>
              <a:pPr marL="0" lvl="0" indent="0" algn="ctr">
                <a:lnSpc>
                  <a:spcPts val="5804"/>
                </a:lnSpc>
                <a:spcBef>
                  <a:spcPct val="0"/>
                </a:spcBef>
              </a:pPr>
              <a:r>
                <a:rPr lang="en-US" sz="4499" spc="175" dirty="0">
                  <a:solidFill>
                    <a:srgbClr val="FFFFFF"/>
                  </a:solidFill>
                  <a:latin typeface="セザンヌ Bold"/>
                </a:rPr>
                <a:t>HTML</a:t>
              </a:r>
            </a:p>
          </p:txBody>
        </p:sp>
      </p:grpSp>
      <p:sp>
        <p:nvSpPr>
          <p:cNvPr id="27" name="TextBox 27"/>
          <p:cNvSpPr txBox="1"/>
          <p:nvPr/>
        </p:nvSpPr>
        <p:spPr>
          <a:xfrm>
            <a:off x="6362432" y="779049"/>
            <a:ext cx="5580553" cy="1581151"/>
          </a:xfrm>
          <a:prstGeom prst="rect">
            <a:avLst/>
          </a:prstGeom>
        </p:spPr>
        <p:txBody>
          <a:bodyPr lIns="0" tIns="0" rIns="0" bIns="0" rtlCol="0" anchor="t">
            <a:spAutoFit/>
          </a:bodyPr>
          <a:lstStyle/>
          <a:p>
            <a:pPr marL="0" lvl="0" indent="0" algn="ctr">
              <a:lnSpc>
                <a:spcPts val="8399"/>
              </a:lnSpc>
              <a:spcBef>
                <a:spcPct val="0"/>
              </a:spcBef>
            </a:pPr>
            <a:r>
              <a:rPr lang="en-US" sz="5999" spc="389" dirty="0" err="1">
                <a:solidFill>
                  <a:srgbClr val="423E3A"/>
                </a:solidFill>
                <a:ea typeface="モード明朝A"/>
              </a:rPr>
              <a:t>使用した環境</a:t>
            </a:r>
            <a:endParaRPr lang="en-US" sz="5999" spc="389" dirty="0">
              <a:solidFill>
                <a:srgbClr val="423E3A"/>
              </a:solidFill>
              <a:ea typeface="モード明朝A"/>
            </a:endParaRPr>
          </a:p>
        </p:txBody>
      </p:sp>
      <p:grpSp>
        <p:nvGrpSpPr>
          <p:cNvPr id="28" name="Group 28"/>
          <p:cNvGrpSpPr/>
          <p:nvPr/>
        </p:nvGrpSpPr>
        <p:grpSpPr>
          <a:xfrm>
            <a:off x="5862082" y="3837101"/>
            <a:ext cx="2455303" cy="1692316"/>
            <a:chOff x="23047" y="-525756"/>
            <a:chExt cx="3273738" cy="2256422"/>
          </a:xfrm>
        </p:grpSpPr>
        <p:sp>
          <p:nvSpPr>
            <p:cNvPr id="29" name="TextBox 29"/>
            <p:cNvSpPr txBox="1"/>
            <p:nvPr/>
          </p:nvSpPr>
          <p:spPr>
            <a:xfrm>
              <a:off x="167547" y="1136306"/>
              <a:ext cx="2938643" cy="594360"/>
            </a:xfrm>
            <a:prstGeom prst="rect">
              <a:avLst/>
            </a:prstGeom>
          </p:spPr>
          <p:txBody>
            <a:bodyPr lIns="0" tIns="0" rIns="0" bIns="0" rtlCol="0" anchor="t">
              <a:spAutoFit/>
            </a:bodyPr>
            <a:lstStyle/>
            <a:p>
              <a:pPr algn="ctr">
                <a:lnSpc>
                  <a:spcPts val="2700"/>
                </a:lnSpc>
              </a:pPr>
              <a:endParaRPr/>
            </a:p>
          </p:txBody>
        </p:sp>
        <p:sp>
          <p:nvSpPr>
            <p:cNvPr id="30" name="TextBox 30"/>
            <p:cNvSpPr txBox="1"/>
            <p:nvPr/>
          </p:nvSpPr>
          <p:spPr>
            <a:xfrm>
              <a:off x="23047" y="-525756"/>
              <a:ext cx="3273738" cy="1376046"/>
            </a:xfrm>
            <a:prstGeom prst="rect">
              <a:avLst/>
            </a:prstGeom>
          </p:spPr>
          <p:txBody>
            <a:bodyPr lIns="0" tIns="0" rIns="0" bIns="0" rtlCol="0" anchor="t">
              <a:spAutoFit/>
            </a:bodyPr>
            <a:lstStyle/>
            <a:p>
              <a:pPr marL="0" lvl="0" indent="0" algn="ctr">
                <a:lnSpc>
                  <a:spcPts val="5804"/>
                </a:lnSpc>
                <a:spcBef>
                  <a:spcPct val="0"/>
                </a:spcBef>
              </a:pPr>
              <a:r>
                <a:rPr lang="en-US" sz="4499" spc="175" dirty="0">
                  <a:solidFill>
                    <a:srgbClr val="FFFFFF"/>
                  </a:solidFill>
                  <a:latin typeface="セザンヌ Bold"/>
                </a:rPr>
                <a:t>CSS </a:t>
              </a:r>
            </a:p>
          </p:txBody>
        </p:sp>
      </p:grpSp>
      <p:grpSp>
        <p:nvGrpSpPr>
          <p:cNvPr id="31" name="Group 31"/>
          <p:cNvGrpSpPr/>
          <p:nvPr/>
        </p:nvGrpSpPr>
        <p:grpSpPr>
          <a:xfrm>
            <a:off x="9024072" y="4246054"/>
            <a:ext cx="2455303" cy="1129597"/>
            <a:chOff x="0" y="0"/>
            <a:chExt cx="3273738" cy="1506129"/>
          </a:xfrm>
        </p:grpSpPr>
        <p:sp>
          <p:nvSpPr>
            <p:cNvPr id="32" name="TextBox 32"/>
            <p:cNvSpPr txBox="1"/>
            <p:nvPr/>
          </p:nvSpPr>
          <p:spPr>
            <a:xfrm>
              <a:off x="167547" y="911769"/>
              <a:ext cx="2938643" cy="594360"/>
            </a:xfrm>
            <a:prstGeom prst="rect">
              <a:avLst/>
            </a:prstGeom>
          </p:spPr>
          <p:txBody>
            <a:bodyPr lIns="0" tIns="0" rIns="0" bIns="0" rtlCol="0" anchor="t">
              <a:spAutoFit/>
            </a:bodyPr>
            <a:lstStyle/>
            <a:p>
              <a:pPr algn="ctr">
                <a:lnSpc>
                  <a:spcPts val="2700"/>
                </a:lnSpc>
              </a:pPr>
              <a:endParaRPr/>
            </a:p>
          </p:txBody>
        </p:sp>
        <p:sp>
          <p:nvSpPr>
            <p:cNvPr id="33" name="TextBox 33"/>
            <p:cNvSpPr txBox="1"/>
            <p:nvPr/>
          </p:nvSpPr>
          <p:spPr>
            <a:xfrm>
              <a:off x="0" y="-352425"/>
              <a:ext cx="3273738" cy="1037209"/>
            </a:xfrm>
            <a:prstGeom prst="rect">
              <a:avLst/>
            </a:prstGeom>
          </p:spPr>
          <p:txBody>
            <a:bodyPr lIns="0" tIns="0" rIns="0" bIns="0" rtlCol="0" anchor="t">
              <a:spAutoFit/>
            </a:bodyPr>
            <a:lstStyle/>
            <a:p>
              <a:pPr marL="0" lvl="0" indent="0" algn="ctr">
                <a:lnSpc>
                  <a:spcPts val="4385"/>
                </a:lnSpc>
                <a:spcBef>
                  <a:spcPct val="0"/>
                </a:spcBef>
              </a:pPr>
              <a:r>
                <a:rPr lang="en-US" sz="3399" spc="132">
                  <a:solidFill>
                    <a:srgbClr val="FFFFFF"/>
                  </a:solidFill>
                  <a:latin typeface="セザンヌ Bold"/>
                </a:rPr>
                <a:t>JavaScript </a:t>
              </a:r>
            </a:p>
          </p:txBody>
        </p:sp>
      </p:grpSp>
      <p:grpSp>
        <p:nvGrpSpPr>
          <p:cNvPr id="34" name="Group 34"/>
          <p:cNvGrpSpPr/>
          <p:nvPr/>
        </p:nvGrpSpPr>
        <p:grpSpPr>
          <a:xfrm>
            <a:off x="12056382" y="4246054"/>
            <a:ext cx="2455303" cy="1129597"/>
            <a:chOff x="0" y="0"/>
            <a:chExt cx="3273738" cy="1506129"/>
          </a:xfrm>
        </p:grpSpPr>
        <p:sp>
          <p:nvSpPr>
            <p:cNvPr id="35" name="TextBox 35"/>
            <p:cNvSpPr txBox="1"/>
            <p:nvPr/>
          </p:nvSpPr>
          <p:spPr>
            <a:xfrm>
              <a:off x="167547" y="911769"/>
              <a:ext cx="2938643" cy="594360"/>
            </a:xfrm>
            <a:prstGeom prst="rect">
              <a:avLst/>
            </a:prstGeom>
          </p:spPr>
          <p:txBody>
            <a:bodyPr lIns="0" tIns="0" rIns="0" bIns="0" rtlCol="0" anchor="t">
              <a:spAutoFit/>
            </a:bodyPr>
            <a:lstStyle/>
            <a:p>
              <a:pPr algn="ctr">
                <a:lnSpc>
                  <a:spcPts val="2700"/>
                </a:lnSpc>
              </a:pPr>
              <a:endParaRPr/>
            </a:p>
          </p:txBody>
        </p:sp>
        <p:sp>
          <p:nvSpPr>
            <p:cNvPr id="36" name="TextBox 36"/>
            <p:cNvSpPr txBox="1"/>
            <p:nvPr/>
          </p:nvSpPr>
          <p:spPr>
            <a:xfrm>
              <a:off x="0" y="-352425"/>
              <a:ext cx="3273738" cy="1037209"/>
            </a:xfrm>
            <a:prstGeom prst="rect">
              <a:avLst/>
            </a:prstGeom>
          </p:spPr>
          <p:txBody>
            <a:bodyPr lIns="0" tIns="0" rIns="0" bIns="0" rtlCol="0" anchor="t">
              <a:spAutoFit/>
            </a:bodyPr>
            <a:lstStyle/>
            <a:p>
              <a:pPr marL="0" lvl="0" indent="0" algn="ctr">
                <a:lnSpc>
                  <a:spcPts val="4385"/>
                </a:lnSpc>
                <a:spcBef>
                  <a:spcPct val="0"/>
                </a:spcBef>
              </a:pPr>
              <a:r>
                <a:rPr lang="en-US" sz="3399" spc="132">
                  <a:solidFill>
                    <a:srgbClr val="FFFFFF"/>
                  </a:solidFill>
                  <a:latin typeface="セザンヌ Bold"/>
                </a:rPr>
                <a:t>jQuery</a:t>
              </a:r>
            </a:p>
          </p:txBody>
        </p:sp>
      </p:grpSp>
      <p:grpSp>
        <p:nvGrpSpPr>
          <p:cNvPr id="37" name="Group 37"/>
          <p:cNvGrpSpPr/>
          <p:nvPr/>
        </p:nvGrpSpPr>
        <p:grpSpPr>
          <a:xfrm>
            <a:off x="3723195" y="6363627"/>
            <a:ext cx="2706624" cy="2148939"/>
            <a:chOff x="0" y="0"/>
            <a:chExt cx="1091929" cy="866943"/>
          </a:xfrm>
        </p:grpSpPr>
        <p:sp>
          <p:nvSpPr>
            <p:cNvPr id="38" name="Freeform 38"/>
            <p:cNvSpPr/>
            <p:nvPr/>
          </p:nvSpPr>
          <p:spPr>
            <a:xfrm>
              <a:off x="0" y="0"/>
              <a:ext cx="1091929" cy="866943"/>
            </a:xfrm>
            <a:custGeom>
              <a:avLst/>
              <a:gdLst/>
              <a:ahLst/>
              <a:cxnLst/>
              <a:rect l="l" t="t" r="r" b="b"/>
              <a:pathLst>
                <a:path w="1091929" h="866943">
                  <a:moveTo>
                    <a:pt x="967469" y="866943"/>
                  </a:moveTo>
                  <a:lnTo>
                    <a:pt x="124460" y="866943"/>
                  </a:lnTo>
                  <a:cubicBezTo>
                    <a:pt x="55880" y="866943"/>
                    <a:pt x="0" y="811063"/>
                    <a:pt x="0" y="742483"/>
                  </a:cubicBezTo>
                  <a:lnTo>
                    <a:pt x="0" y="124460"/>
                  </a:lnTo>
                  <a:cubicBezTo>
                    <a:pt x="0" y="55880"/>
                    <a:pt x="55880" y="0"/>
                    <a:pt x="124460" y="0"/>
                  </a:cubicBezTo>
                  <a:lnTo>
                    <a:pt x="967469" y="0"/>
                  </a:lnTo>
                  <a:cubicBezTo>
                    <a:pt x="1036049" y="0"/>
                    <a:pt x="1091929" y="55880"/>
                    <a:pt x="1091929" y="124460"/>
                  </a:cubicBezTo>
                  <a:lnTo>
                    <a:pt x="1091929" y="742483"/>
                  </a:lnTo>
                  <a:cubicBezTo>
                    <a:pt x="1091929" y="811063"/>
                    <a:pt x="1036049" y="866943"/>
                    <a:pt x="967469" y="866943"/>
                  </a:cubicBezTo>
                  <a:close/>
                </a:path>
              </a:pathLst>
            </a:custGeom>
            <a:solidFill>
              <a:srgbClr val="CB8E7E"/>
            </a:solidFill>
          </p:spPr>
        </p:sp>
      </p:grpSp>
      <p:grpSp>
        <p:nvGrpSpPr>
          <p:cNvPr id="39" name="Group 39"/>
          <p:cNvGrpSpPr>
            <a:grpSpLocks noChangeAspect="1"/>
          </p:cNvGrpSpPr>
          <p:nvPr/>
        </p:nvGrpSpPr>
        <p:grpSpPr>
          <a:xfrm>
            <a:off x="4302955" y="5611047"/>
            <a:ext cx="1547104" cy="1514999"/>
            <a:chOff x="-72390" y="7620"/>
            <a:chExt cx="6487160" cy="6352540"/>
          </a:xfrm>
        </p:grpSpPr>
        <p:sp>
          <p:nvSpPr>
            <p:cNvPr id="40" name="Freeform 40"/>
            <p:cNvSpPr/>
            <p:nvPr/>
          </p:nvSpPr>
          <p:spPr>
            <a:xfrm>
              <a:off x="-72390" y="7620"/>
              <a:ext cx="6487160" cy="6352540"/>
            </a:xfrm>
            <a:custGeom>
              <a:avLst/>
              <a:gdLst/>
              <a:ahLst/>
              <a:cxnLst/>
              <a:rect l="l" t="t" r="r" b="b"/>
              <a:pathLst>
                <a:path w="6487160" h="635254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96695E"/>
            </a:solidFill>
          </p:spPr>
        </p:sp>
      </p:grpSp>
      <p:pic>
        <p:nvPicPr>
          <p:cNvPr id="41" name="Picture 41"/>
          <p:cNvPicPr>
            <a:picLocks noChangeAspect="1"/>
          </p:cNvPicPr>
          <p:nvPr/>
        </p:nvPicPr>
        <p:blipFill>
          <a:blip r:embed="rId8"/>
          <a:srcRect/>
          <a:stretch>
            <a:fillRect/>
          </a:stretch>
        </p:blipFill>
        <p:spPr>
          <a:xfrm>
            <a:off x="4563597" y="5855636"/>
            <a:ext cx="1025821" cy="1025821"/>
          </a:xfrm>
          <a:prstGeom prst="rect">
            <a:avLst/>
          </a:prstGeom>
        </p:spPr>
      </p:pic>
      <p:grpSp>
        <p:nvGrpSpPr>
          <p:cNvPr id="42" name="Group 42"/>
          <p:cNvGrpSpPr/>
          <p:nvPr/>
        </p:nvGrpSpPr>
        <p:grpSpPr>
          <a:xfrm>
            <a:off x="3848856" y="7393952"/>
            <a:ext cx="2455303" cy="1792347"/>
            <a:chOff x="0" y="0"/>
            <a:chExt cx="3273738" cy="2389796"/>
          </a:xfrm>
        </p:grpSpPr>
        <p:sp>
          <p:nvSpPr>
            <p:cNvPr id="43" name="TextBox 43"/>
            <p:cNvSpPr txBox="1"/>
            <p:nvPr/>
          </p:nvSpPr>
          <p:spPr>
            <a:xfrm>
              <a:off x="167547" y="1795436"/>
              <a:ext cx="2938643" cy="594360"/>
            </a:xfrm>
            <a:prstGeom prst="rect">
              <a:avLst/>
            </a:prstGeom>
          </p:spPr>
          <p:txBody>
            <a:bodyPr lIns="0" tIns="0" rIns="0" bIns="0" rtlCol="0" anchor="t">
              <a:spAutoFit/>
            </a:bodyPr>
            <a:lstStyle/>
            <a:p>
              <a:pPr algn="ctr">
                <a:lnSpc>
                  <a:spcPts val="2700"/>
                </a:lnSpc>
              </a:pPr>
              <a:endParaRPr/>
            </a:p>
          </p:txBody>
        </p:sp>
        <p:sp>
          <p:nvSpPr>
            <p:cNvPr id="44" name="TextBox 44"/>
            <p:cNvSpPr txBox="1"/>
            <p:nvPr/>
          </p:nvSpPr>
          <p:spPr>
            <a:xfrm>
              <a:off x="0" y="-466725"/>
              <a:ext cx="3273738" cy="2035175"/>
            </a:xfrm>
            <a:prstGeom prst="rect">
              <a:avLst/>
            </a:prstGeom>
          </p:spPr>
          <p:txBody>
            <a:bodyPr lIns="0" tIns="0" rIns="0" bIns="0" rtlCol="0" anchor="t">
              <a:spAutoFit/>
            </a:bodyPr>
            <a:lstStyle/>
            <a:p>
              <a:pPr algn="ctr">
                <a:lnSpc>
                  <a:spcPts val="5804"/>
                </a:lnSpc>
              </a:pPr>
              <a:r>
                <a:rPr lang="en-US" sz="4499" spc="175">
                  <a:solidFill>
                    <a:srgbClr val="FFFFFF"/>
                  </a:solidFill>
                  <a:latin typeface="セザンヌ Bold"/>
                </a:rPr>
                <a:t>AWS</a:t>
              </a:r>
            </a:p>
            <a:p>
              <a:pPr marL="0" lvl="0" indent="0" algn="ctr">
                <a:lnSpc>
                  <a:spcPts val="3870"/>
                </a:lnSpc>
                <a:spcBef>
                  <a:spcPct val="0"/>
                </a:spcBef>
              </a:pPr>
              <a:r>
                <a:rPr lang="en-US" sz="3000" spc="117">
                  <a:solidFill>
                    <a:srgbClr val="FFFFFF"/>
                  </a:solidFill>
                  <a:latin typeface="セザンヌ Bold"/>
                </a:rPr>
                <a:t>(S3)</a:t>
              </a:r>
            </a:p>
          </p:txBody>
        </p:sp>
      </p:grpSp>
      <p:grpSp>
        <p:nvGrpSpPr>
          <p:cNvPr id="45" name="Group 45"/>
          <p:cNvGrpSpPr/>
          <p:nvPr/>
        </p:nvGrpSpPr>
        <p:grpSpPr>
          <a:xfrm>
            <a:off x="6758259" y="6363627"/>
            <a:ext cx="2706624" cy="2148939"/>
            <a:chOff x="0" y="0"/>
            <a:chExt cx="1091929" cy="866943"/>
          </a:xfrm>
        </p:grpSpPr>
        <p:sp>
          <p:nvSpPr>
            <p:cNvPr id="46" name="Freeform 46"/>
            <p:cNvSpPr/>
            <p:nvPr/>
          </p:nvSpPr>
          <p:spPr>
            <a:xfrm>
              <a:off x="0" y="0"/>
              <a:ext cx="1091929" cy="866943"/>
            </a:xfrm>
            <a:custGeom>
              <a:avLst/>
              <a:gdLst/>
              <a:ahLst/>
              <a:cxnLst/>
              <a:rect l="l" t="t" r="r" b="b"/>
              <a:pathLst>
                <a:path w="1091929" h="866943">
                  <a:moveTo>
                    <a:pt x="967469" y="866943"/>
                  </a:moveTo>
                  <a:lnTo>
                    <a:pt x="124460" y="866943"/>
                  </a:lnTo>
                  <a:cubicBezTo>
                    <a:pt x="55880" y="866943"/>
                    <a:pt x="0" y="811063"/>
                    <a:pt x="0" y="742483"/>
                  </a:cubicBezTo>
                  <a:lnTo>
                    <a:pt x="0" y="124460"/>
                  </a:lnTo>
                  <a:cubicBezTo>
                    <a:pt x="0" y="55880"/>
                    <a:pt x="55880" y="0"/>
                    <a:pt x="124460" y="0"/>
                  </a:cubicBezTo>
                  <a:lnTo>
                    <a:pt x="967469" y="0"/>
                  </a:lnTo>
                  <a:cubicBezTo>
                    <a:pt x="1036049" y="0"/>
                    <a:pt x="1091929" y="55880"/>
                    <a:pt x="1091929" y="124460"/>
                  </a:cubicBezTo>
                  <a:lnTo>
                    <a:pt x="1091929" y="742483"/>
                  </a:lnTo>
                  <a:cubicBezTo>
                    <a:pt x="1091929" y="811063"/>
                    <a:pt x="1036049" y="866943"/>
                    <a:pt x="967469" y="866943"/>
                  </a:cubicBezTo>
                  <a:close/>
                </a:path>
              </a:pathLst>
            </a:custGeom>
            <a:solidFill>
              <a:srgbClr val="CB8E7E"/>
            </a:solidFill>
          </p:spPr>
        </p:sp>
      </p:grpSp>
      <p:grpSp>
        <p:nvGrpSpPr>
          <p:cNvPr id="47" name="Group 47"/>
          <p:cNvGrpSpPr>
            <a:grpSpLocks noChangeAspect="1"/>
          </p:cNvGrpSpPr>
          <p:nvPr/>
        </p:nvGrpSpPr>
        <p:grpSpPr>
          <a:xfrm>
            <a:off x="7338019" y="5611047"/>
            <a:ext cx="1547104" cy="1514999"/>
            <a:chOff x="-72390" y="7620"/>
            <a:chExt cx="6487160" cy="6352540"/>
          </a:xfrm>
        </p:grpSpPr>
        <p:sp>
          <p:nvSpPr>
            <p:cNvPr id="48" name="Freeform 48"/>
            <p:cNvSpPr/>
            <p:nvPr/>
          </p:nvSpPr>
          <p:spPr>
            <a:xfrm>
              <a:off x="-72390" y="7620"/>
              <a:ext cx="6487160" cy="6352540"/>
            </a:xfrm>
            <a:custGeom>
              <a:avLst/>
              <a:gdLst/>
              <a:ahLst/>
              <a:cxnLst/>
              <a:rect l="l" t="t" r="r" b="b"/>
              <a:pathLst>
                <a:path w="6487160" h="635254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96695E"/>
            </a:solidFill>
          </p:spPr>
        </p:sp>
      </p:grpSp>
      <p:pic>
        <p:nvPicPr>
          <p:cNvPr id="49" name="Picture 49"/>
          <p:cNvPicPr>
            <a:picLocks noChangeAspect="1"/>
          </p:cNvPicPr>
          <p:nvPr/>
        </p:nvPicPr>
        <p:blipFill>
          <a:blip r:embed="rId9"/>
          <a:srcRect l="1250" r="1250"/>
          <a:stretch>
            <a:fillRect/>
          </a:stretch>
        </p:blipFill>
        <p:spPr>
          <a:xfrm>
            <a:off x="7598661" y="5855636"/>
            <a:ext cx="1025821" cy="1025821"/>
          </a:xfrm>
          <a:prstGeom prst="rect">
            <a:avLst/>
          </a:prstGeom>
        </p:spPr>
      </p:pic>
      <p:grpSp>
        <p:nvGrpSpPr>
          <p:cNvPr id="50" name="Group 50"/>
          <p:cNvGrpSpPr/>
          <p:nvPr/>
        </p:nvGrpSpPr>
        <p:grpSpPr>
          <a:xfrm>
            <a:off x="6865182" y="7557720"/>
            <a:ext cx="2455303" cy="1297999"/>
            <a:chOff x="0" y="0"/>
            <a:chExt cx="3273738" cy="1730666"/>
          </a:xfrm>
        </p:grpSpPr>
        <p:sp>
          <p:nvSpPr>
            <p:cNvPr id="51" name="TextBox 51"/>
            <p:cNvSpPr txBox="1"/>
            <p:nvPr/>
          </p:nvSpPr>
          <p:spPr>
            <a:xfrm>
              <a:off x="167547" y="1136306"/>
              <a:ext cx="2938643" cy="594360"/>
            </a:xfrm>
            <a:prstGeom prst="rect">
              <a:avLst/>
            </a:prstGeom>
          </p:spPr>
          <p:txBody>
            <a:bodyPr lIns="0" tIns="0" rIns="0" bIns="0" rtlCol="0" anchor="t">
              <a:spAutoFit/>
            </a:bodyPr>
            <a:lstStyle/>
            <a:p>
              <a:pPr algn="ctr">
                <a:lnSpc>
                  <a:spcPts val="2700"/>
                </a:lnSpc>
              </a:pPr>
              <a:endParaRPr/>
            </a:p>
          </p:txBody>
        </p:sp>
        <p:sp>
          <p:nvSpPr>
            <p:cNvPr id="52" name="TextBox 52"/>
            <p:cNvSpPr txBox="1"/>
            <p:nvPr/>
          </p:nvSpPr>
          <p:spPr>
            <a:xfrm>
              <a:off x="0" y="-466725"/>
              <a:ext cx="3273738" cy="1376046"/>
            </a:xfrm>
            <a:prstGeom prst="rect">
              <a:avLst/>
            </a:prstGeom>
          </p:spPr>
          <p:txBody>
            <a:bodyPr lIns="0" tIns="0" rIns="0" bIns="0" rtlCol="0" anchor="t">
              <a:spAutoFit/>
            </a:bodyPr>
            <a:lstStyle/>
            <a:p>
              <a:pPr marL="0" lvl="0" indent="0" algn="ctr">
                <a:lnSpc>
                  <a:spcPts val="5804"/>
                </a:lnSpc>
                <a:spcBef>
                  <a:spcPct val="0"/>
                </a:spcBef>
              </a:pPr>
              <a:r>
                <a:rPr lang="en-US" sz="4499" spc="175">
                  <a:solidFill>
                    <a:srgbClr val="FFFFFF"/>
                  </a:solidFill>
                  <a:latin typeface="セザンヌ Bold"/>
                </a:rPr>
                <a:t>XD</a:t>
              </a:r>
            </a:p>
          </p:txBody>
        </p:sp>
      </p:grpSp>
      <p:grpSp>
        <p:nvGrpSpPr>
          <p:cNvPr id="53" name="Group 53"/>
          <p:cNvGrpSpPr/>
          <p:nvPr/>
        </p:nvGrpSpPr>
        <p:grpSpPr>
          <a:xfrm>
            <a:off x="9855408" y="6363627"/>
            <a:ext cx="2706624" cy="2148939"/>
            <a:chOff x="0" y="0"/>
            <a:chExt cx="1091929" cy="866943"/>
          </a:xfrm>
        </p:grpSpPr>
        <p:sp>
          <p:nvSpPr>
            <p:cNvPr id="54" name="Freeform 54"/>
            <p:cNvSpPr/>
            <p:nvPr/>
          </p:nvSpPr>
          <p:spPr>
            <a:xfrm>
              <a:off x="0" y="0"/>
              <a:ext cx="1091929" cy="866943"/>
            </a:xfrm>
            <a:custGeom>
              <a:avLst/>
              <a:gdLst/>
              <a:ahLst/>
              <a:cxnLst/>
              <a:rect l="l" t="t" r="r" b="b"/>
              <a:pathLst>
                <a:path w="1091929" h="866943">
                  <a:moveTo>
                    <a:pt x="967469" y="866943"/>
                  </a:moveTo>
                  <a:lnTo>
                    <a:pt x="124460" y="866943"/>
                  </a:lnTo>
                  <a:cubicBezTo>
                    <a:pt x="55880" y="866943"/>
                    <a:pt x="0" y="811063"/>
                    <a:pt x="0" y="742483"/>
                  </a:cubicBezTo>
                  <a:lnTo>
                    <a:pt x="0" y="124460"/>
                  </a:lnTo>
                  <a:cubicBezTo>
                    <a:pt x="0" y="55880"/>
                    <a:pt x="55880" y="0"/>
                    <a:pt x="124460" y="0"/>
                  </a:cubicBezTo>
                  <a:lnTo>
                    <a:pt x="967469" y="0"/>
                  </a:lnTo>
                  <a:cubicBezTo>
                    <a:pt x="1036049" y="0"/>
                    <a:pt x="1091929" y="55880"/>
                    <a:pt x="1091929" y="124460"/>
                  </a:cubicBezTo>
                  <a:lnTo>
                    <a:pt x="1091929" y="742483"/>
                  </a:lnTo>
                  <a:cubicBezTo>
                    <a:pt x="1091929" y="811063"/>
                    <a:pt x="1036049" y="866943"/>
                    <a:pt x="967469" y="866943"/>
                  </a:cubicBezTo>
                  <a:close/>
                </a:path>
              </a:pathLst>
            </a:custGeom>
            <a:solidFill>
              <a:srgbClr val="CB8E7E"/>
            </a:solidFill>
          </p:spPr>
        </p:sp>
      </p:grpSp>
      <p:grpSp>
        <p:nvGrpSpPr>
          <p:cNvPr id="55" name="Group 55"/>
          <p:cNvGrpSpPr>
            <a:grpSpLocks noChangeAspect="1"/>
          </p:cNvGrpSpPr>
          <p:nvPr/>
        </p:nvGrpSpPr>
        <p:grpSpPr>
          <a:xfrm>
            <a:off x="10435169" y="5611047"/>
            <a:ext cx="1547104" cy="1514999"/>
            <a:chOff x="-72390" y="7620"/>
            <a:chExt cx="6487160" cy="6352540"/>
          </a:xfrm>
        </p:grpSpPr>
        <p:sp>
          <p:nvSpPr>
            <p:cNvPr id="56" name="Freeform 56"/>
            <p:cNvSpPr/>
            <p:nvPr/>
          </p:nvSpPr>
          <p:spPr>
            <a:xfrm>
              <a:off x="-72390" y="7620"/>
              <a:ext cx="6487160" cy="6352540"/>
            </a:xfrm>
            <a:custGeom>
              <a:avLst/>
              <a:gdLst/>
              <a:ahLst/>
              <a:cxnLst/>
              <a:rect l="l" t="t" r="r" b="b"/>
              <a:pathLst>
                <a:path w="6487160" h="635254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96695E"/>
            </a:solidFill>
          </p:spPr>
        </p:sp>
      </p:grpSp>
      <p:pic>
        <p:nvPicPr>
          <p:cNvPr id="57" name="Picture 57"/>
          <p:cNvPicPr>
            <a:picLocks noChangeAspect="1"/>
          </p:cNvPicPr>
          <p:nvPr/>
        </p:nvPicPr>
        <p:blipFill>
          <a:blip r:embed="rId10"/>
          <a:srcRect l="1250" r="1250"/>
          <a:stretch>
            <a:fillRect/>
          </a:stretch>
        </p:blipFill>
        <p:spPr>
          <a:xfrm>
            <a:off x="10695810" y="5855636"/>
            <a:ext cx="1025821" cy="1025821"/>
          </a:xfrm>
          <a:prstGeom prst="rect">
            <a:avLst/>
          </a:prstGeom>
        </p:spPr>
      </p:pic>
      <p:grpSp>
        <p:nvGrpSpPr>
          <p:cNvPr id="58" name="Group 58"/>
          <p:cNvGrpSpPr/>
          <p:nvPr/>
        </p:nvGrpSpPr>
        <p:grpSpPr>
          <a:xfrm>
            <a:off x="9981069" y="7632396"/>
            <a:ext cx="2455303" cy="1129597"/>
            <a:chOff x="0" y="0"/>
            <a:chExt cx="3273738" cy="1506129"/>
          </a:xfrm>
        </p:grpSpPr>
        <p:sp>
          <p:nvSpPr>
            <p:cNvPr id="59" name="TextBox 59"/>
            <p:cNvSpPr txBox="1"/>
            <p:nvPr/>
          </p:nvSpPr>
          <p:spPr>
            <a:xfrm>
              <a:off x="167547" y="911769"/>
              <a:ext cx="2938643" cy="594360"/>
            </a:xfrm>
            <a:prstGeom prst="rect">
              <a:avLst/>
            </a:prstGeom>
          </p:spPr>
          <p:txBody>
            <a:bodyPr lIns="0" tIns="0" rIns="0" bIns="0" rtlCol="0" anchor="t">
              <a:spAutoFit/>
            </a:bodyPr>
            <a:lstStyle/>
            <a:p>
              <a:pPr algn="ctr">
                <a:lnSpc>
                  <a:spcPts val="2700"/>
                </a:lnSpc>
              </a:pPr>
              <a:endParaRPr/>
            </a:p>
          </p:txBody>
        </p:sp>
        <p:sp>
          <p:nvSpPr>
            <p:cNvPr id="60" name="TextBox 60"/>
            <p:cNvSpPr txBox="1"/>
            <p:nvPr/>
          </p:nvSpPr>
          <p:spPr>
            <a:xfrm>
              <a:off x="0" y="-352425"/>
              <a:ext cx="3273738" cy="1037209"/>
            </a:xfrm>
            <a:prstGeom prst="rect">
              <a:avLst/>
            </a:prstGeom>
          </p:spPr>
          <p:txBody>
            <a:bodyPr lIns="0" tIns="0" rIns="0" bIns="0" rtlCol="0" anchor="t">
              <a:spAutoFit/>
            </a:bodyPr>
            <a:lstStyle/>
            <a:p>
              <a:pPr marL="0" lvl="0" indent="0" algn="ctr">
                <a:lnSpc>
                  <a:spcPts val="4385"/>
                </a:lnSpc>
                <a:spcBef>
                  <a:spcPct val="0"/>
                </a:spcBef>
              </a:pPr>
              <a:r>
                <a:rPr lang="en-US" sz="3399" spc="132">
                  <a:solidFill>
                    <a:srgbClr val="FFFFFF"/>
                  </a:solidFill>
                  <a:latin typeface="セザンヌ Bold"/>
                </a:rPr>
                <a:t>Photoshop</a:t>
              </a:r>
            </a:p>
          </p:txBody>
        </p:sp>
      </p:grpSp>
      <p:grpSp>
        <p:nvGrpSpPr>
          <p:cNvPr id="61" name="Group 61"/>
          <p:cNvGrpSpPr/>
          <p:nvPr/>
        </p:nvGrpSpPr>
        <p:grpSpPr>
          <a:xfrm>
            <a:off x="13000183" y="6345148"/>
            <a:ext cx="2706624" cy="2148939"/>
            <a:chOff x="0" y="0"/>
            <a:chExt cx="1091929" cy="866943"/>
          </a:xfrm>
        </p:grpSpPr>
        <p:sp>
          <p:nvSpPr>
            <p:cNvPr id="62" name="Freeform 62"/>
            <p:cNvSpPr/>
            <p:nvPr/>
          </p:nvSpPr>
          <p:spPr>
            <a:xfrm>
              <a:off x="0" y="0"/>
              <a:ext cx="1091929" cy="866943"/>
            </a:xfrm>
            <a:custGeom>
              <a:avLst/>
              <a:gdLst/>
              <a:ahLst/>
              <a:cxnLst/>
              <a:rect l="l" t="t" r="r" b="b"/>
              <a:pathLst>
                <a:path w="1091929" h="866943">
                  <a:moveTo>
                    <a:pt x="967469" y="866943"/>
                  </a:moveTo>
                  <a:lnTo>
                    <a:pt x="124460" y="866943"/>
                  </a:lnTo>
                  <a:cubicBezTo>
                    <a:pt x="55880" y="866943"/>
                    <a:pt x="0" y="811063"/>
                    <a:pt x="0" y="742483"/>
                  </a:cubicBezTo>
                  <a:lnTo>
                    <a:pt x="0" y="124460"/>
                  </a:lnTo>
                  <a:cubicBezTo>
                    <a:pt x="0" y="55880"/>
                    <a:pt x="55880" y="0"/>
                    <a:pt x="124460" y="0"/>
                  </a:cubicBezTo>
                  <a:lnTo>
                    <a:pt x="967469" y="0"/>
                  </a:lnTo>
                  <a:cubicBezTo>
                    <a:pt x="1036049" y="0"/>
                    <a:pt x="1091929" y="55880"/>
                    <a:pt x="1091929" y="124460"/>
                  </a:cubicBezTo>
                  <a:lnTo>
                    <a:pt x="1091929" y="742483"/>
                  </a:lnTo>
                  <a:cubicBezTo>
                    <a:pt x="1091929" y="811063"/>
                    <a:pt x="1036049" y="866943"/>
                    <a:pt x="967469" y="866943"/>
                  </a:cubicBezTo>
                  <a:close/>
                </a:path>
              </a:pathLst>
            </a:custGeom>
            <a:solidFill>
              <a:srgbClr val="CB8E7E"/>
            </a:solidFill>
          </p:spPr>
        </p:sp>
      </p:grpSp>
      <p:grpSp>
        <p:nvGrpSpPr>
          <p:cNvPr id="63" name="Group 63"/>
          <p:cNvGrpSpPr>
            <a:grpSpLocks noChangeAspect="1"/>
          </p:cNvGrpSpPr>
          <p:nvPr/>
        </p:nvGrpSpPr>
        <p:grpSpPr>
          <a:xfrm>
            <a:off x="13579943" y="5592568"/>
            <a:ext cx="1547104" cy="1514999"/>
            <a:chOff x="-72390" y="7620"/>
            <a:chExt cx="6487160" cy="6352540"/>
          </a:xfrm>
        </p:grpSpPr>
        <p:sp>
          <p:nvSpPr>
            <p:cNvPr id="64" name="Freeform 64"/>
            <p:cNvSpPr/>
            <p:nvPr/>
          </p:nvSpPr>
          <p:spPr>
            <a:xfrm>
              <a:off x="-72390" y="7620"/>
              <a:ext cx="6487160" cy="6352540"/>
            </a:xfrm>
            <a:custGeom>
              <a:avLst/>
              <a:gdLst/>
              <a:ahLst/>
              <a:cxnLst/>
              <a:rect l="l" t="t" r="r" b="b"/>
              <a:pathLst>
                <a:path w="6487160" h="635254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96695E"/>
            </a:solidFill>
          </p:spPr>
        </p:sp>
      </p:grpSp>
      <p:pic>
        <p:nvPicPr>
          <p:cNvPr id="65" name="Picture 65"/>
          <p:cNvPicPr>
            <a:picLocks noChangeAspect="1"/>
          </p:cNvPicPr>
          <p:nvPr/>
        </p:nvPicPr>
        <p:blipFill>
          <a:blip r:embed="rId11"/>
          <a:srcRect l="3466" r="3466"/>
          <a:stretch>
            <a:fillRect/>
          </a:stretch>
        </p:blipFill>
        <p:spPr>
          <a:xfrm>
            <a:off x="13840585" y="5837157"/>
            <a:ext cx="1025821" cy="1025821"/>
          </a:xfrm>
          <a:prstGeom prst="rect">
            <a:avLst/>
          </a:prstGeom>
        </p:spPr>
      </p:pic>
      <p:grpSp>
        <p:nvGrpSpPr>
          <p:cNvPr id="66" name="Group 66"/>
          <p:cNvGrpSpPr/>
          <p:nvPr/>
        </p:nvGrpSpPr>
        <p:grpSpPr>
          <a:xfrm>
            <a:off x="13125843" y="7687524"/>
            <a:ext cx="2455303" cy="1103308"/>
            <a:chOff x="0" y="0"/>
            <a:chExt cx="3273738" cy="1471077"/>
          </a:xfrm>
        </p:grpSpPr>
        <p:sp>
          <p:nvSpPr>
            <p:cNvPr id="67" name="TextBox 67"/>
            <p:cNvSpPr txBox="1"/>
            <p:nvPr/>
          </p:nvSpPr>
          <p:spPr>
            <a:xfrm>
              <a:off x="167547" y="876717"/>
              <a:ext cx="2938643" cy="594360"/>
            </a:xfrm>
            <a:prstGeom prst="rect">
              <a:avLst/>
            </a:prstGeom>
          </p:spPr>
          <p:txBody>
            <a:bodyPr lIns="0" tIns="0" rIns="0" bIns="0" rtlCol="0" anchor="t">
              <a:spAutoFit/>
            </a:bodyPr>
            <a:lstStyle/>
            <a:p>
              <a:pPr algn="ctr">
                <a:lnSpc>
                  <a:spcPts val="2700"/>
                </a:lnSpc>
              </a:pPr>
              <a:endParaRPr/>
            </a:p>
          </p:txBody>
        </p:sp>
        <p:sp>
          <p:nvSpPr>
            <p:cNvPr id="68" name="TextBox 68"/>
            <p:cNvSpPr txBox="1"/>
            <p:nvPr/>
          </p:nvSpPr>
          <p:spPr>
            <a:xfrm>
              <a:off x="0" y="-333375"/>
              <a:ext cx="3273738" cy="983107"/>
            </a:xfrm>
            <a:prstGeom prst="rect">
              <a:avLst/>
            </a:prstGeom>
          </p:spPr>
          <p:txBody>
            <a:bodyPr lIns="0" tIns="0" rIns="0" bIns="0" rtlCol="0" anchor="t">
              <a:spAutoFit/>
            </a:bodyPr>
            <a:lstStyle/>
            <a:p>
              <a:pPr marL="0" lvl="0" indent="0" algn="ctr">
                <a:lnSpc>
                  <a:spcPts val="4127"/>
                </a:lnSpc>
                <a:spcBef>
                  <a:spcPct val="0"/>
                </a:spcBef>
              </a:pPr>
              <a:r>
                <a:rPr lang="en-US" sz="3199" spc="124">
                  <a:solidFill>
                    <a:srgbClr val="FFFFFF"/>
                  </a:solidFill>
                  <a:latin typeface="セザンヌ Bold"/>
                </a:rPr>
                <a:t>PowerPoint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2118" y="7349423"/>
            <a:ext cx="6883045" cy="688304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21993" y="-4676073"/>
            <a:ext cx="6883045" cy="6883045"/>
          </a:xfrm>
          <a:prstGeom prst="rect">
            <a:avLst/>
          </a:prstGeom>
        </p:spPr>
      </p:pic>
      <p:grpSp>
        <p:nvGrpSpPr>
          <p:cNvPr id="4" name="Group 4"/>
          <p:cNvGrpSpPr/>
          <p:nvPr/>
        </p:nvGrpSpPr>
        <p:grpSpPr>
          <a:xfrm>
            <a:off x="1504957" y="1031392"/>
            <a:ext cx="7274615" cy="6314097"/>
            <a:chOff x="0" y="-676275"/>
            <a:chExt cx="9699487" cy="8418796"/>
          </a:xfrm>
        </p:grpSpPr>
        <p:sp>
          <p:nvSpPr>
            <p:cNvPr id="5" name="TextBox 5"/>
            <p:cNvSpPr txBox="1"/>
            <p:nvPr/>
          </p:nvSpPr>
          <p:spPr>
            <a:xfrm>
              <a:off x="0" y="-676275"/>
              <a:ext cx="8491773" cy="1882776"/>
            </a:xfrm>
            <a:prstGeom prst="rect">
              <a:avLst/>
            </a:prstGeom>
          </p:spPr>
          <p:txBody>
            <a:bodyPr lIns="0" tIns="0" rIns="0" bIns="0" rtlCol="0" anchor="t">
              <a:spAutoFit/>
            </a:bodyPr>
            <a:lstStyle/>
            <a:p>
              <a:pPr marL="0" lvl="0" indent="0">
                <a:lnSpc>
                  <a:spcPts val="8399"/>
                </a:lnSpc>
                <a:spcBef>
                  <a:spcPct val="0"/>
                </a:spcBef>
              </a:pPr>
              <a:r>
                <a:rPr lang="en-US" sz="5999" spc="389">
                  <a:solidFill>
                    <a:srgbClr val="000000"/>
                  </a:solidFill>
                  <a:ea typeface="モード明朝A"/>
                </a:rPr>
                <a:t>工夫した点</a:t>
              </a:r>
            </a:p>
          </p:txBody>
        </p:sp>
        <p:sp>
          <p:nvSpPr>
            <p:cNvPr id="6" name="TextBox 6"/>
            <p:cNvSpPr txBox="1"/>
            <p:nvPr/>
          </p:nvSpPr>
          <p:spPr>
            <a:xfrm>
              <a:off x="0" y="1380780"/>
              <a:ext cx="9699487" cy="6361741"/>
            </a:xfrm>
            <a:prstGeom prst="rect">
              <a:avLst/>
            </a:prstGeom>
          </p:spPr>
          <p:txBody>
            <a:bodyPr lIns="0" tIns="0" rIns="0" bIns="0" rtlCol="0" anchor="t">
              <a:spAutoFit/>
            </a:bodyPr>
            <a:lstStyle/>
            <a:p>
              <a:pPr>
                <a:lnSpc>
                  <a:spcPts val="4711"/>
                </a:lnSpc>
              </a:pPr>
              <a:r>
                <a:rPr lang="en-US" sz="3099" dirty="0" err="1">
                  <a:solidFill>
                    <a:srgbClr val="000000"/>
                  </a:solidFill>
                  <a:ea typeface="セザンヌ"/>
                </a:rPr>
                <a:t>実際に存在するwebサイトと遜色がないようにパソコン、タブレット、スマートフォンすべてのレスポンシブ対応まで行いました</a:t>
              </a:r>
              <a:r>
                <a:rPr lang="en-US" sz="3099" dirty="0">
                  <a:solidFill>
                    <a:srgbClr val="000000"/>
                  </a:solidFill>
                  <a:ea typeface="セザンヌ"/>
                </a:rPr>
                <a:t>。</a:t>
              </a:r>
            </a:p>
            <a:p>
              <a:pPr>
                <a:lnSpc>
                  <a:spcPts val="4711"/>
                </a:lnSpc>
              </a:pPr>
              <a:r>
                <a:rPr lang="en-US" sz="3099" dirty="0" err="1">
                  <a:solidFill>
                    <a:srgbClr val="000000"/>
                  </a:solidFill>
                  <a:ea typeface="セザンヌ"/>
                </a:rPr>
                <a:t>また、全てフリー素材にこだわったことで一つの作品として成立させました</a:t>
              </a:r>
              <a:r>
                <a:rPr lang="en-US" sz="3099" dirty="0">
                  <a:solidFill>
                    <a:srgbClr val="000000"/>
                  </a:solidFill>
                  <a:ea typeface="セザンヌ"/>
                </a:rPr>
                <a:t>。</a:t>
              </a:r>
            </a:p>
            <a:p>
              <a:pPr marL="0" lvl="0" indent="0" algn="l">
                <a:lnSpc>
                  <a:spcPts val="4711"/>
                </a:lnSpc>
                <a:spcBef>
                  <a:spcPct val="0"/>
                </a:spcBef>
              </a:pPr>
              <a:r>
                <a:rPr lang="en-US" sz="3099" dirty="0">
                  <a:solidFill>
                    <a:srgbClr val="000000"/>
                  </a:solidFill>
                  <a:ea typeface="セザンヌ"/>
                </a:rPr>
                <a:t>テンプレートなどを使うことなく１からデザイン、コーディング実装しました。</a:t>
              </a:r>
            </a:p>
          </p:txBody>
        </p:sp>
      </p:grpSp>
      <p:grpSp>
        <p:nvGrpSpPr>
          <p:cNvPr id="7" name="Group 7"/>
          <p:cNvGrpSpPr/>
          <p:nvPr/>
        </p:nvGrpSpPr>
        <p:grpSpPr>
          <a:xfrm>
            <a:off x="9788900" y="4177374"/>
            <a:ext cx="7274615" cy="4518981"/>
            <a:chOff x="0" y="-676275"/>
            <a:chExt cx="9699487" cy="6025307"/>
          </a:xfrm>
        </p:grpSpPr>
        <p:sp>
          <p:nvSpPr>
            <p:cNvPr id="8" name="TextBox 8"/>
            <p:cNvSpPr txBox="1"/>
            <p:nvPr/>
          </p:nvSpPr>
          <p:spPr>
            <a:xfrm>
              <a:off x="2080852" y="-676275"/>
              <a:ext cx="7618635" cy="1882776"/>
            </a:xfrm>
            <a:prstGeom prst="rect">
              <a:avLst/>
            </a:prstGeom>
          </p:spPr>
          <p:txBody>
            <a:bodyPr lIns="0" tIns="0" rIns="0" bIns="0" rtlCol="0" anchor="t">
              <a:spAutoFit/>
            </a:bodyPr>
            <a:lstStyle/>
            <a:p>
              <a:pPr marL="0" lvl="0" indent="0" algn="r">
                <a:lnSpc>
                  <a:spcPts val="8399"/>
                </a:lnSpc>
                <a:spcBef>
                  <a:spcPct val="0"/>
                </a:spcBef>
              </a:pPr>
              <a:r>
                <a:rPr lang="en-US" sz="5999" spc="389">
                  <a:solidFill>
                    <a:srgbClr val="000000"/>
                  </a:solidFill>
                  <a:ea typeface="モード明朝A"/>
                </a:rPr>
                <a:t>苦労した点</a:t>
              </a:r>
            </a:p>
          </p:txBody>
        </p:sp>
        <p:sp>
          <p:nvSpPr>
            <p:cNvPr id="9" name="TextBox 9"/>
            <p:cNvSpPr txBox="1"/>
            <p:nvPr/>
          </p:nvSpPr>
          <p:spPr>
            <a:xfrm>
              <a:off x="0" y="1398207"/>
              <a:ext cx="9699487" cy="3950825"/>
            </a:xfrm>
            <a:prstGeom prst="rect">
              <a:avLst/>
            </a:prstGeom>
          </p:spPr>
          <p:txBody>
            <a:bodyPr lIns="0" tIns="0" rIns="0" bIns="0" rtlCol="0" anchor="t">
              <a:spAutoFit/>
            </a:bodyPr>
            <a:lstStyle/>
            <a:p>
              <a:pPr marL="0" lvl="0" indent="0" algn="just">
                <a:lnSpc>
                  <a:spcPts val="4711"/>
                </a:lnSpc>
                <a:spcBef>
                  <a:spcPct val="0"/>
                </a:spcBef>
              </a:pPr>
              <a:r>
                <a:rPr lang="en-US" sz="3099" dirty="0" err="1">
                  <a:solidFill>
                    <a:srgbClr val="000000"/>
                  </a:solidFill>
                  <a:ea typeface="セザンヌ"/>
                </a:rPr>
                <a:t>各</a:t>
              </a:r>
              <a:r>
                <a:rPr lang="en-US" sz="3099" dirty="0">
                  <a:solidFill>
                    <a:srgbClr val="000000"/>
                  </a:solidFill>
                  <a:ea typeface="セザンヌ"/>
                </a:rPr>
                <a:t>々、スキルやできることが異なっていたこともあり、作業分担にひと苦労でした。初めは戸惑いながら進めていましたが、分業にも慣れてきて、スムーズに進められるようになっていきました。</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037518" y="7055374"/>
            <a:ext cx="5333752" cy="6951572"/>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1116638" y="-3570948"/>
            <a:ext cx="5333752" cy="6951572"/>
          </a:xfrm>
          <a:prstGeom prst="rect">
            <a:avLst/>
          </a:prstGeom>
        </p:spPr>
      </p:pic>
      <p:pic>
        <p:nvPicPr>
          <p:cNvPr id="4" name="Picture 4"/>
          <p:cNvPicPr>
            <a:picLocks noChangeAspect="1"/>
          </p:cNvPicPr>
          <p:nvPr/>
        </p:nvPicPr>
        <p:blipFill>
          <a:blip r:embed="rId4"/>
          <a:srcRect/>
          <a:stretch>
            <a:fillRect/>
          </a:stretch>
        </p:blipFill>
        <p:spPr>
          <a:xfrm>
            <a:off x="10784336" y="3789748"/>
            <a:ext cx="5349246" cy="5349246"/>
          </a:xfrm>
          <a:prstGeom prst="rect">
            <a:avLst/>
          </a:prstGeom>
        </p:spPr>
      </p:pic>
      <p:sp>
        <p:nvSpPr>
          <p:cNvPr id="5" name="TextBox 5"/>
          <p:cNvSpPr txBox="1"/>
          <p:nvPr/>
        </p:nvSpPr>
        <p:spPr>
          <a:xfrm>
            <a:off x="1424391" y="876300"/>
            <a:ext cx="6755789" cy="1581151"/>
          </a:xfrm>
          <a:prstGeom prst="rect">
            <a:avLst/>
          </a:prstGeom>
        </p:spPr>
        <p:txBody>
          <a:bodyPr lIns="0" tIns="0" rIns="0" bIns="0" rtlCol="0" anchor="t">
            <a:spAutoFit/>
          </a:bodyPr>
          <a:lstStyle/>
          <a:p>
            <a:pPr marL="0" lvl="0" indent="0" algn="ctr">
              <a:lnSpc>
                <a:spcPts val="8399"/>
              </a:lnSpc>
              <a:spcBef>
                <a:spcPct val="0"/>
              </a:spcBef>
            </a:pPr>
            <a:r>
              <a:rPr lang="en-US" sz="5999" spc="389" dirty="0" err="1">
                <a:solidFill>
                  <a:srgbClr val="000000"/>
                </a:solidFill>
                <a:ea typeface="モード明朝A"/>
              </a:rPr>
              <a:t>サイト紹介</a:t>
            </a:r>
            <a:endParaRPr lang="en-US" sz="5999" spc="389" dirty="0">
              <a:solidFill>
                <a:srgbClr val="000000"/>
              </a:solidFill>
              <a:ea typeface="モード明朝A"/>
            </a:endParaRPr>
          </a:p>
        </p:txBody>
      </p:sp>
      <p:sp>
        <p:nvSpPr>
          <p:cNvPr id="6" name="TextBox 6"/>
          <p:cNvSpPr txBox="1"/>
          <p:nvPr/>
        </p:nvSpPr>
        <p:spPr>
          <a:xfrm>
            <a:off x="1785784" y="5462973"/>
            <a:ext cx="6928462" cy="1171575"/>
          </a:xfrm>
          <a:prstGeom prst="rect">
            <a:avLst/>
          </a:prstGeom>
        </p:spPr>
        <p:txBody>
          <a:bodyPr lIns="0" tIns="0" rIns="0" bIns="0" rtlCol="0" anchor="t">
            <a:spAutoFit/>
          </a:bodyPr>
          <a:lstStyle/>
          <a:p>
            <a:pPr>
              <a:lnSpc>
                <a:spcPts val="3599"/>
              </a:lnSpc>
            </a:pPr>
            <a:r>
              <a:rPr lang="en-US" sz="2999">
                <a:solidFill>
                  <a:srgbClr val="000000"/>
                </a:solidFill>
                <a:latin typeface="セザンヌ"/>
              </a:rPr>
              <a:t>http://yubika-official.com.s3-website-ap-northeast-1.amazonaws.com/</a:t>
            </a:r>
          </a:p>
        </p:txBody>
      </p:sp>
      <p:sp>
        <p:nvSpPr>
          <p:cNvPr id="7" name="TextBox 7"/>
          <p:cNvSpPr txBox="1"/>
          <p:nvPr/>
        </p:nvSpPr>
        <p:spPr>
          <a:xfrm>
            <a:off x="1785784" y="2573723"/>
            <a:ext cx="6828014" cy="2117725"/>
          </a:xfrm>
          <a:prstGeom prst="rect">
            <a:avLst/>
          </a:prstGeom>
        </p:spPr>
        <p:txBody>
          <a:bodyPr lIns="0" tIns="0" rIns="0" bIns="0" rtlCol="0" anchor="t">
            <a:spAutoFit/>
          </a:bodyPr>
          <a:lstStyle/>
          <a:p>
            <a:pPr algn="ctr">
              <a:lnSpc>
                <a:spcPts val="3799"/>
              </a:lnSpc>
            </a:pPr>
            <a:r>
              <a:rPr lang="en-US" sz="2499">
                <a:solidFill>
                  <a:srgbClr val="000000"/>
                </a:solidFill>
                <a:ea typeface="セザンヌ"/>
              </a:rPr>
              <a:t>ここからは実際にサイトをご覧いただきながら紹介していきたいと思います。</a:t>
            </a:r>
          </a:p>
          <a:p>
            <a:pPr marL="0" lvl="0" indent="0" algn="ctr">
              <a:lnSpc>
                <a:spcPts val="3799"/>
              </a:lnSpc>
              <a:spcBef>
                <a:spcPct val="0"/>
              </a:spcBef>
            </a:pPr>
            <a:r>
              <a:rPr lang="en-US" sz="2499">
                <a:solidFill>
                  <a:srgbClr val="000000"/>
                </a:solidFill>
                <a:ea typeface="セザンヌ"/>
              </a:rPr>
              <a:t>右記のQRコードを読み込む、またはURLからご覧になってください。</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2026</TotalTime>
  <Words>178</Words>
  <Application>Microsoft Macintosh PowerPoint</Application>
  <PresentationFormat>ユーザー設定</PresentationFormat>
  <Paragraphs>51</Paragraphs>
  <Slides>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vt:i4>
      </vt:variant>
    </vt:vector>
  </HeadingPairs>
  <TitlesOfParts>
    <vt:vector size="13" baseType="lpstr">
      <vt:lpstr>セザンヌ</vt:lpstr>
      <vt:lpstr>Arial</vt:lpstr>
      <vt:lpstr>セザンヌ Bold</vt:lpstr>
      <vt:lpstr>Calibri</vt:lpstr>
      <vt:lpstr>モード明朝A</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YUBIKAスライド</dc:title>
  <cp:lastModifiedBy>CTB20 西尾　龍馬</cp:lastModifiedBy>
  <cp:revision>6</cp:revision>
  <dcterms:created xsi:type="dcterms:W3CDTF">2006-08-16T00:00:00Z</dcterms:created>
  <dcterms:modified xsi:type="dcterms:W3CDTF">2022-12-06T00:49:14Z</dcterms:modified>
  <dc:identifier>DAFTzRNIYMg</dc:identifier>
</cp:coreProperties>
</file>